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64" r:id="rId2"/>
    <p:sldId id="277" r:id="rId3"/>
    <p:sldId id="278" r:id="rId4"/>
    <p:sldId id="270" r:id="rId5"/>
    <p:sldId id="269" r:id="rId6"/>
    <p:sldId id="265" r:id="rId7"/>
    <p:sldId id="279" r:id="rId8"/>
    <p:sldId id="266" r:id="rId9"/>
    <p:sldId id="280" r:id="rId10"/>
    <p:sldId id="282" r:id="rId11"/>
    <p:sldId id="283" r:id="rId12"/>
  </p:sldIdLst>
  <p:sldSz cx="9144000" cy="6858000" type="screen4x3"/>
  <p:notesSz cx="9144000" cy="6858000"/>
  <p:defaultTextStyle>
    <a:defPPr>
      <a:defRPr lang="en-US"/>
    </a:defPPr>
    <a:lvl1pPr algn="l" defTabSz="457200" rtl="0" eaLnBrk="0" fontAlgn="base" hangingPunct="0">
      <a:spcBef>
        <a:spcPct val="0"/>
      </a:spcBef>
      <a:spcAft>
        <a:spcPct val="0"/>
      </a:spcAft>
      <a:defRPr kern="1200">
        <a:solidFill>
          <a:schemeClr val="tx1"/>
        </a:solidFill>
        <a:latin typeface="Calibri" panose="020F0502020204030204" pitchFamily="34" charset="0"/>
        <a:ea typeface="ＭＳ Ｐゴシック" pitchFamily="-84" charset="-128"/>
        <a:cs typeface="+mn-cs"/>
      </a:defRPr>
    </a:lvl1pPr>
    <a:lvl2pPr marL="457200" algn="l" defTabSz="457200" rtl="0" eaLnBrk="0" fontAlgn="base" hangingPunct="0">
      <a:spcBef>
        <a:spcPct val="0"/>
      </a:spcBef>
      <a:spcAft>
        <a:spcPct val="0"/>
      </a:spcAft>
      <a:defRPr kern="1200">
        <a:solidFill>
          <a:schemeClr val="tx1"/>
        </a:solidFill>
        <a:latin typeface="Calibri" panose="020F0502020204030204" pitchFamily="34" charset="0"/>
        <a:ea typeface="ＭＳ Ｐゴシック" pitchFamily="-84" charset="-128"/>
        <a:cs typeface="+mn-cs"/>
      </a:defRPr>
    </a:lvl2pPr>
    <a:lvl3pPr marL="914400" algn="l" defTabSz="457200" rtl="0" eaLnBrk="0" fontAlgn="base" hangingPunct="0">
      <a:spcBef>
        <a:spcPct val="0"/>
      </a:spcBef>
      <a:spcAft>
        <a:spcPct val="0"/>
      </a:spcAft>
      <a:defRPr kern="1200">
        <a:solidFill>
          <a:schemeClr val="tx1"/>
        </a:solidFill>
        <a:latin typeface="Calibri" panose="020F0502020204030204" pitchFamily="34" charset="0"/>
        <a:ea typeface="ＭＳ Ｐゴシック" pitchFamily="-84" charset="-128"/>
        <a:cs typeface="+mn-cs"/>
      </a:defRPr>
    </a:lvl3pPr>
    <a:lvl4pPr marL="1371600" algn="l" defTabSz="457200" rtl="0" eaLnBrk="0" fontAlgn="base" hangingPunct="0">
      <a:spcBef>
        <a:spcPct val="0"/>
      </a:spcBef>
      <a:spcAft>
        <a:spcPct val="0"/>
      </a:spcAft>
      <a:defRPr kern="1200">
        <a:solidFill>
          <a:schemeClr val="tx1"/>
        </a:solidFill>
        <a:latin typeface="Calibri" panose="020F0502020204030204" pitchFamily="34" charset="0"/>
        <a:ea typeface="ＭＳ Ｐゴシック" pitchFamily="-84" charset="-128"/>
        <a:cs typeface="+mn-cs"/>
      </a:defRPr>
    </a:lvl4pPr>
    <a:lvl5pPr marL="1828800" algn="l" defTabSz="457200" rtl="0" eaLnBrk="0" fontAlgn="base" hangingPunct="0">
      <a:spcBef>
        <a:spcPct val="0"/>
      </a:spcBef>
      <a:spcAft>
        <a:spcPct val="0"/>
      </a:spcAft>
      <a:defRPr kern="1200">
        <a:solidFill>
          <a:schemeClr val="tx1"/>
        </a:solidFill>
        <a:latin typeface="Calibri" panose="020F0502020204030204" pitchFamily="34" charset="0"/>
        <a:ea typeface="ＭＳ Ｐゴシック" pitchFamily="-84" charset="-128"/>
        <a:cs typeface="+mn-cs"/>
      </a:defRPr>
    </a:lvl5pPr>
    <a:lvl6pPr marL="2286000" algn="l" defTabSz="914400" rtl="0" eaLnBrk="1" latinLnBrk="0" hangingPunct="1">
      <a:defRPr kern="1200">
        <a:solidFill>
          <a:schemeClr val="tx1"/>
        </a:solidFill>
        <a:latin typeface="Calibri" panose="020F0502020204030204" pitchFamily="34" charset="0"/>
        <a:ea typeface="ＭＳ Ｐゴシック" pitchFamily="-84" charset="-128"/>
        <a:cs typeface="+mn-cs"/>
      </a:defRPr>
    </a:lvl6pPr>
    <a:lvl7pPr marL="2743200" algn="l" defTabSz="914400" rtl="0" eaLnBrk="1" latinLnBrk="0" hangingPunct="1">
      <a:defRPr kern="1200">
        <a:solidFill>
          <a:schemeClr val="tx1"/>
        </a:solidFill>
        <a:latin typeface="Calibri" panose="020F0502020204030204" pitchFamily="34" charset="0"/>
        <a:ea typeface="ＭＳ Ｐゴシック" pitchFamily="-84" charset="-128"/>
        <a:cs typeface="+mn-cs"/>
      </a:defRPr>
    </a:lvl7pPr>
    <a:lvl8pPr marL="3200400" algn="l" defTabSz="914400" rtl="0" eaLnBrk="1" latinLnBrk="0" hangingPunct="1">
      <a:defRPr kern="1200">
        <a:solidFill>
          <a:schemeClr val="tx1"/>
        </a:solidFill>
        <a:latin typeface="Calibri" panose="020F0502020204030204" pitchFamily="34" charset="0"/>
        <a:ea typeface="ＭＳ Ｐゴシック" pitchFamily="-84" charset="-128"/>
        <a:cs typeface="+mn-cs"/>
      </a:defRPr>
    </a:lvl8pPr>
    <a:lvl9pPr marL="3657600" algn="l" defTabSz="914400" rtl="0" eaLnBrk="1" latinLnBrk="0" hangingPunct="1">
      <a:defRPr kern="1200">
        <a:solidFill>
          <a:schemeClr val="tx1"/>
        </a:solidFill>
        <a:latin typeface="Calibri" panose="020F0502020204030204" pitchFamily="34" charset="0"/>
        <a:ea typeface="ＭＳ Ｐゴシック" pitchFamily="-84" charset="-128"/>
        <a:cs typeface="+mn-cs"/>
      </a:defRPr>
    </a:lvl9pPr>
  </p:defaultTextStyle>
  <p:extLst>
    <p:ext uri="{EFAFB233-063F-42B5-8137-9DF3F51BA10A}">
      <p15:sldGuideLst xmlns:p15="http://schemas.microsoft.com/office/powerpoint/2012/main">
        <p15:guide id="1" orient="horz" pos="2096">
          <p15:clr>
            <a:srgbClr val="A4A3A4"/>
          </p15:clr>
        </p15:guide>
        <p15:guide id="2" pos="26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4" clrMode="bw" scaleToFitPaper="1"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EFEFEF"/>
    <a:srgbClr val="F4F4F4"/>
    <a:srgbClr val="E9F3FF"/>
    <a:srgbClr val="F6F6F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69" autoAdjust="0"/>
    <p:restoredTop sz="94660"/>
  </p:normalViewPr>
  <p:slideViewPr>
    <p:cSldViewPr snapToGrid="0" snapToObjects="1">
      <p:cViewPr varScale="1">
        <p:scale>
          <a:sx n="110" d="100"/>
          <a:sy n="110" d="100"/>
        </p:scale>
        <p:origin x="1650" y="108"/>
      </p:cViewPr>
      <p:guideLst>
        <p:guide orient="horz" pos="2096"/>
        <p:guide pos="2672"/>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3600" dirty="0">
                <a:solidFill>
                  <a:srgbClr val="0000FF"/>
                </a:solidFill>
              </a:rPr>
              <a:t>Some History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manualLayout>
          <c:layoutTarget val="inner"/>
          <c:xMode val="edge"/>
          <c:yMode val="edge"/>
          <c:x val="0"/>
          <c:y val="0"/>
          <c:w val="1"/>
          <c:h val="0.82069252444175966"/>
        </c:manualLayout>
      </c:layout>
      <c:stockChart>
        <c:ser>
          <c:idx val="0"/>
          <c:order val="0"/>
          <c:tx>
            <c:strRef>
              <c:f>Sheet1!$B$1</c:f>
              <c:strCache>
                <c:ptCount val="1"/>
                <c:pt idx="0">
                  <c:v>Column2</c:v>
                </c:pt>
              </c:strCache>
            </c:strRef>
          </c:tx>
          <c:spPr>
            <a:ln w="25400" cap="rnd">
              <a:noFill/>
              <a:round/>
            </a:ln>
            <a:effectLst/>
          </c:spPr>
          <c:marker>
            <c:symbol val="none"/>
          </c:marker>
          <c:cat>
            <c:numRef>
              <c:f>Sheet1!$A$2:$A$10</c:f>
              <c:numCache>
                <c:formatCode>General</c:formatCode>
                <c:ptCount val="8"/>
                <c:pt idx="0">
                  <c:v>1935</c:v>
                </c:pt>
                <c:pt idx="1">
                  <c:v>1938</c:v>
                </c:pt>
                <c:pt idx="2">
                  <c:v>1939</c:v>
                </c:pt>
                <c:pt idx="3">
                  <c:v>1944</c:v>
                </c:pt>
                <c:pt idx="4">
                  <c:v>1946</c:v>
                </c:pt>
                <c:pt idx="5">
                  <c:v>1950</c:v>
                </c:pt>
                <c:pt idx="6">
                  <c:v>1951</c:v>
                </c:pt>
                <c:pt idx="7">
                  <c:v>1962</c:v>
                </c:pt>
              </c:numCache>
            </c:numRef>
          </c:cat>
          <c:val>
            <c:numRef>
              <c:f>Sheet1!$B$2:$B$10</c:f>
              <c:numCache>
                <c:formatCode>General</c:formatCode>
                <c:ptCount val="8"/>
              </c:numCache>
            </c:numRef>
          </c:val>
          <c:smooth val="0"/>
        </c:ser>
        <c:ser>
          <c:idx val="1"/>
          <c:order val="1"/>
          <c:tx>
            <c:strRef>
              <c:f>Sheet1!$C$1</c:f>
              <c:strCache>
                <c:ptCount val="1"/>
                <c:pt idx="0">
                  <c:v>Column3</c:v>
                </c:pt>
              </c:strCache>
            </c:strRef>
          </c:tx>
          <c:spPr>
            <a:ln w="25400" cap="rnd">
              <a:noFill/>
              <a:round/>
            </a:ln>
            <a:effectLst/>
          </c:spPr>
          <c:marker>
            <c:symbol val="none"/>
          </c:marker>
          <c:cat>
            <c:numRef>
              <c:f>Sheet1!$A$2:$A$10</c:f>
              <c:numCache>
                <c:formatCode>General</c:formatCode>
                <c:ptCount val="8"/>
                <c:pt idx="0">
                  <c:v>1935</c:v>
                </c:pt>
                <c:pt idx="1">
                  <c:v>1938</c:v>
                </c:pt>
                <c:pt idx="2">
                  <c:v>1939</c:v>
                </c:pt>
                <c:pt idx="3">
                  <c:v>1944</c:v>
                </c:pt>
                <c:pt idx="4">
                  <c:v>1946</c:v>
                </c:pt>
                <c:pt idx="5">
                  <c:v>1950</c:v>
                </c:pt>
                <c:pt idx="6">
                  <c:v>1951</c:v>
                </c:pt>
                <c:pt idx="7">
                  <c:v>1962</c:v>
                </c:pt>
              </c:numCache>
            </c:numRef>
          </c:cat>
          <c:val>
            <c:numRef>
              <c:f>Sheet1!$C$2:$C$10</c:f>
              <c:numCache>
                <c:formatCode>General</c:formatCode>
                <c:ptCount val="8"/>
              </c:numCache>
            </c:numRef>
          </c:val>
          <c:smooth val="0"/>
        </c:ser>
        <c:ser>
          <c:idx val="2"/>
          <c:order val="2"/>
          <c:tx>
            <c:strRef>
              <c:f>Sheet1!$D$1</c:f>
              <c:strCache>
                <c:ptCount val="1"/>
                <c:pt idx="0">
                  <c:v>Column4</c:v>
                </c:pt>
              </c:strCache>
            </c:strRef>
          </c:tx>
          <c:spPr>
            <a:ln w="25400" cap="rnd">
              <a:noFill/>
              <a:round/>
            </a:ln>
            <a:effectLst/>
          </c:spPr>
          <c:marker>
            <c:symbol val="circle"/>
            <c:size val="5"/>
            <c:spPr>
              <a:solidFill>
                <a:schemeClr val="accent3"/>
              </a:solidFill>
              <a:ln w="9525">
                <a:solidFill>
                  <a:schemeClr val="accent3"/>
                </a:solidFill>
              </a:ln>
              <a:effectLst/>
            </c:spPr>
          </c:marker>
          <c:cat>
            <c:numRef>
              <c:f>Sheet1!$A$2:$A$10</c:f>
              <c:numCache>
                <c:formatCode>General</c:formatCode>
                <c:ptCount val="8"/>
                <c:pt idx="0">
                  <c:v>1935</c:v>
                </c:pt>
                <c:pt idx="1">
                  <c:v>1938</c:v>
                </c:pt>
                <c:pt idx="2">
                  <c:v>1939</c:v>
                </c:pt>
                <c:pt idx="3">
                  <c:v>1944</c:v>
                </c:pt>
                <c:pt idx="4">
                  <c:v>1946</c:v>
                </c:pt>
                <c:pt idx="5">
                  <c:v>1950</c:v>
                </c:pt>
                <c:pt idx="6">
                  <c:v>1951</c:v>
                </c:pt>
                <c:pt idx="7">
                  <c:v>1962</c:v>
                </c:pt>
              </c:numCache>
            </c:numRef>
          </c:cat>
          <c:val>
            <c:numRef>
              <c:f>Sheet1!$D$2:$D$10</c:f>
              <c:numCache>
                <c:formatCode>General</c:formatCode>
                <c:ptCount val="8"/>
              </c:numCache>
            </c:numRef>
          </c:val>
          <c:smooth val="0"/>
        </c:ser>
        <c:dLbls>
          <c:showLegendKey val="0"/>
          <c:showVal val="0"/>
          <c:showCatName val="0"/>
          <c:showSerName val="0"/>
          <c:showPercent val="0"/>
          <c:showBubbleSize val="0"/>
        </c:dLbls>
        <c:hiLowLines>
          <c:spPr>
            <a:ln w="9525" cap="flat" cmpd="sng" algn="ctr">
              <a:solidFill>
                <a:schemeClr val="tx1">
                  <a:lumMod val="75000"/>
                  <a:lumOff val="25000"/>
                </a:schemeClr>
              </a:solidFill>
              <a:round/>
            </a:ln>
            <a:effectLst/>
          </c:spPr>
        </c:hiLowLines>
        <c:axId val="288068888"/>
        <c:axId val="288069280"/>
      </c:stockChart>
      <c:catAx>
        <c:axId val="2880688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rgbClr val="0000FF"/>
                </a:solidFill>
                <a:latin typeface="+mn-lt"/>
                <a:ea typeface="+mn-ea"/>
                <a:cs typeface="+mn-cs"/>
              </a:defRPr>
            </a:pPr>
            <a:endParaRPr lang="en-US"/>
          </a:p>
        </c:txPr>
        <c:crossAx val="288069280"/>
        <c:crosses val="autoZero"/>
        <c:auto val="1"/>
        <c:lblAlgn val="ctr"/>
        <c:lblOffset val="100"/>
        <c:noMultiLvlLbl val="0"/>
      </c:catAx>
      <c:valAx>
        <c:axId val="288069280"/>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2880688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2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0.03111</cdr:x>
      <cdr:y>0.66065</cdr:y>
    </cdr:from>
    <cdr:to>
      <cdr:x>0.14222</cdr:x>
      <cdr:y>0.86269</cdr:y>
    </cdr:to>
    <cdr:sp macro="" textlink="">
      <cdr:nvSpPr>
        <cdr:cNvPr id="3" name="TextBox 2"/>
        <cdr:cNvSpPr txBox="1"/>
      </cdr:nvSpPr>
      <cdr:spPr>
        <a:xfrm xmlns:a="http://schemas.openxmlformats.org/drawingml/2006/main">
          <a:off x="256032" y="2990088"/>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dr:relSizeAnchor xmlns:cdr="http://schemas.openxmlformats.org/drawingml/2006/chartDrawing">
    <cdr:from>
      <cdr:x>0.02222</cdr:x>
      <cdr:y>0.04041</cdr:y>
    </cdr:from>
    <cdr:to>
      <cdr:x>0.97778</cdr:x>
      <cdr:y>0.81558</cdr:y>
    </cdr:to>
    <cdr:sp macro="" textlink="">
      <cdr:nvSpPr>
        <cdr:cNvPr id="4" name="TextBox 3"/>
        <cdr:cNvSpPr txBox="1"/>
      </cdr:nvSpPr>
      <cdr:spPr>
        <a:xfrm xmlns:a="http://schemas.openxmlformats.org/drawingml/2006/main">
          <a:off x="182880" y="182880"/>
          <a:ext cx="7863840" cy="3508383"/>
        </a:xfrm>
        <a:prstGeom xmlns:a="http://schemas.openxmlformats.org/drawingml/2006/main" prst="rect">
          <a:avLst/>
        </a:prstGeom>
      </cdr:spPr>
      <cdr:txBody>
        <a:bodyPr xmlns:a="http://schemas.openxmlformats.org/drawingml/2006/main" vertOverflow="clip" vert="vert270" wrap="none" rtlCol="0"/>
        <a:lstStyle xmlns:a="http://schemas.openxmlformats.org/drawingml/2006/main"/>
        <a:p xmlns:a="http://schemas.openxmlformats.org/drawingml/2006/main">
          <a:r>
            <a:rPr lang="en-CA" sz="1800" dirty="0" smtClean="0">
              <a:solidFill>
                <a:srgbClr val="0000FF"/>
              </a:solidFill>
            </a:rPr>
            <a:t> </a:t>
          </a:r>
          <a:r>
            <a:rPr lang="en-CA" sz="1600" dirty="0" smtClean="0">
              <a:solidFill>
                <a:srgbClr val="0000FF"/>
              </a:solidFill>
            </a:rPr>
            <a:t>June 10 – AA founded</a:t>
          </a:r>
        </a:p>
        <a:p xmlns:a="http://schemas.openxmlformats.org/drawingml/2006/main">
          <a:r>
            <a:rPr lang="en-CA" sz="1600" dirty="0" smtClean="0">
              <a:solidFill>
                <a:srgbClr val="0000FF"/>
              </a:solidFill>
            </a:rPr>
            <a:t> </a:t>
          </a:r>
        </a:p>
        <a:p xmlns:a="http://schemas.openxmlformats.org/drawingml/2006/main">
          <a:endParaRPr lang="en-CA" sz="1600" dirty="0" smtClean="0">
            <a:solidFill>
              <a:srgbClr val="0000FF"/>
            </a:solidFill>
          </a:endParaRPr>
        </a:p>
        <a:p xmlns:a="http://schemas.openxmlformats.org/drawingml/2006/main">
          <a:endParaRPr lang="en-CA" sz="1600" dirty="0" smtClean="0">
            <a:solidFill>
              <a:srgbClr val="0000FF"/>
            </a:solidFill>
          </a:endParaRPr>
        </a:p>
        <a:p xmlns:a="http://schemas.openxmlformats.org/drawingml/2006/main">
          <a:r>
            <a:rPr lang="en-CA" sz="1600" dirty="0" smtClean="0">
              <a:solidFill>
                <a:srgbClr val="0000FF"/>
              </a:solidFill>
            </a:rPr>
            <a:t>May – Alcoholic Foundation established</a:t>
          </a:r>
        </a:p>
        <a:p xmlns:a="http://schemas.openxmlformats.org/drawingml/2006/main">
          <a:r>
            <a:rPr lang="en-CA" sz="1600" dirty="0" smtClean="0">
              <a:solidFill>
                <a:srgbClr val="0000FF"/>
              </a:solidFill>
            </a:rPr>
            <a:t>December – Twelve Steps Written</a:t>
          </a:r>
        </a:p>
        <a:p xmlns:a="http://schemas.openxmlformats.org/drawingml/2006/main">
          <a:endParaRPr lang="en-CA" sz="1600" dirty="0" smtClean="0">
            <a:solidFill>
              <a:srgbClr val="0000FF"/>
            </a:solidFill>
          </a:endParaRPr>
        </a:p>
        <a:p xmlns:a="http://schemas.openxmlformats.org/drawingml/2006/main">
          <a:endParaRPr lang="en-CA" sz="1600" dirty="0" smtClean="0">
            <a:solidFill>
              <a:srgbClr val="0000FF"/>
            </a:solidFill>
          </a:endParaRPr>
        </a:p>
        <a:p xmlns:a="http://schemas.openxmlformats.org/drawingml/2006/main">
          <a:endParaRPr lang="en-CA" sz="1600" dirty="0">
            <a:solidFill>
              <a:srgbClr val="0000FF"/>
            </a:solidFill>
          </a:endParaRPr>
        </a:p>
        <a:p xmlns:a="http://schemas.openxmlformats.org/drawingml/2006/main">
          <a:r>
            <a:rPr lang="en-CA" sz="1600" dirty="0" smtClean="0">
              <a:solidFill>
                <a:srgbClr val="0000FF"/>
              </a:solidFill>
            </a:rPr>
            <a:t>April – Big Book Published</a:t>
          </a:r>
        </a:p>
        <a:p xmlns:a="http://schemas.openxmlformats.org/drawingml/2006/main">
          <a:r>
            <a:rPr lang="en-CA" sz="1600" dirty="0" smtClean="0">
              <a:solidFill>
                <a:srgbClr val="0000FF"/>
              </a:solidFill>
            </a:rPr>
            <a:t>  </a:t>
          </a:r>
        </a:p>
        <a:p xmlns:a="http://schemas.openxmlformats.org/drawingml/2006/main">
          <a:r>
            <a:rPr lang="en-CA" sz="1600" dirty="0" smtClean="0">
              <a:solidFill>
                <a:srgbClr val="0000FF"/>
              </a:solidFill>
            </a:rPr>
            <a:t> </a:t>
          </a:r>
        </a:p>
        <a:p xmlns:a="http://schemas.openxmlformats.org/drawingml/2006/main">
          <a:endParaRPr lang="en-CA" sz="1600" dirty="0">
            <a:solidFill>
              <a:srgbClr val="0000FF"/>
            </a:solidFill>
          </a:endParaRPr>
        </a:p>
        <a:p xmlns:a="http://schemas.openxmlformats.org/drawingml/2006/main">
          <a:r>
            <a:rPr lang="en-CA" sz="1600" dirty="0" smtClean="0">
              <a:solidFill>
                <a:srgbClr val="0000FF"/>
              </a:solidFill>
            </a:rPr>
            <a:t>June – AA Grapevine established</a:t>
          </a:r>
        </a:p>
        <a:p xmlns:a="http://schemas.openxmlformats.org/drawingml/2006/main">
          <a:r>
            <a:rPr lang="en-CA" sz="1600" dirty="0" smtClean="0">
              <a:solidFill>
                <a:srgbClr val="0000FF"/>
              </a:solidFill>
            </a:rPr>
            <a:t> </a:t>
          </a:r>
        </a:p>
        <a:p xmlns:a="http://schemas.openxmlformats.org/drawingml/2006/main">
          <a:endParaRPr lang="en-CA" sz="1600" dirty="0" smtClean="0">
            <a:solidFill>
              <a:srgbClr val="0000FF"/>
            </a:solidFill>
          </a:endParaRPr>
        </a:p>
        <a:p xmlns:a="http://schemas.openxmlformats.org/drawingml/2006/main">
          <a:endParaRPr lang="en-CA" sz="1600" dirty="0">
            <a:solidFill>
              <a:srgbClr val="0000FF"/>
            </a:solidFill>
          </a:endParaRPr>
        </a:p>
        <a:p xmlns:a="http://schemas.openxmlformats.org/drawingml/2006/main">
          <a:r>
            <a:rPr lang="en-CA" sz="1600" dirty="0" smtClean="0">
              <a:solidFill>
                <a:srgbClr val="0000FF"/>
              </a:solidFill>
            </a:rPr>
            <a:t>Twelve Traditions Published</a:t>
          </a:r>
        </a:p>
        <a:p xmlns:a="http://schemas.openxmlformats.org/drawingml/2006/main">
          <a:r>
            <a:rPr lang="en-CA" sz="1600" dirty="0">
              <a:solidFill>
                <a:srgbClr val="0000FF"/>
              </a:solidFill>
            </a:rPr>
            <a:t> </a:t>
          </a:r>
          <a:endParaRPr lang="en-CA" sz="1600" dirty="0" smtClean="0">
            <a:solidFill>
              <a:srgbClr val="0000FF"/>
            </a:solidFill>
          </a:endParaRPr>
        </a:p>
        <a:p xmlns:a="http://schemas.openxmlformats.org/drawingml/2006/main">
          <a:endParaRPr lang="en-CA" sz="1600" dirty="0">
            <a:solidFill>
              <a:srgbClr val="0000FF"/>
            </a:solidFill>
          </a:endParaRPr>
        </a:p>
        <a:p xmlns:a="http://schemas.openxmlformats.org/drawingml/2006/main">
          <a:r>
            <a:rPr lang="en-CA" sz="1600" dirty="0" smtClean="0">
              <a:solidFill>
                <a:srgbClr val="0000FF"/>
              </a:solidFill>
            </a:rPr>
            <a:t>July – First International Convention</a:t>
          </a:r>
        </a:p>
        <a:p xmlns:a="http://schemas.openxmlformats.org/drawingml/2006/main">
          <a:r>
            <a:rPr lang="en-CA" sz="1600" dirty="0" smtClean="0">
              <a:solidFill>
                <a:srgbClr val="0000FF"/>
              </a:solidFill>
            </a:rPr>
            <a:t>Cleveland. Twelve Traditions Adopted</a:t>
          </a:r>
        </a:p>
        <a:p xmlns:a="http://schemas.openxmlformats.org/drawingml/2006/main">
          <a:r>
            <a:rPr lang="en-CA" sz="1600" dirty="0" smtClean="0">
              <a:solidFill>
                <a:srgbClr val="0000FF"/>
              </a:solidFill>
            </a:rPr>
            <a:t>November- Dr. Bob died</a:t>
          </a:r>
        </a:p>
        <a:p xmlns:a="http://schemas.openxmlformats.org/drawingml/2006/main">
          <a:endParaRPr lang="en-CA" sz="1600" dirty="0" smtClean="0">
            <a:solidFill>
              <a:srgbClr val="0000FF"/>
            </a:solidFill>
          </a:endParaRPr>
        </a:p>
        <a:p xmlns:a="http://schemas.openxmlformats.org/drawingml/2006/main">
          <a:endParaRPr lang="en-CA" sz="1600" dirty="0">
            <a:solidFill>
              <a:srgbClr val="0000FF"/>
            </a:solidFill>
          </a:endParaRPr>
        </a:p>
        <a:p xmlns:a="http://schemas.openxmlformats.org/drawingml/2006/main">
          <a:r>
            <a:rPr lang="en-CA" sz="1600" dirty="0" smtClean="0">
              <a:solidFill>
                <a:srgbClr val="0000FF"/>
              </a:solidFill>
            </a:rPr>
            <a:t>First General Service Conference 5 </a:t>
          </a:r>
          <a:r>
            <a:rPr lang="en-CA" sz="1600" dirty="0" err="1" smtClean="0">
              <a:solidFill>
                <a:srgbClr val="0000FF"/>
              </a:solidFill>
            </a:rPr>
            <a:t>yr</a:t>
          </a:r>
          <a:endParaRPr lang="en-CA" sz="1600" dirty="0" smtClean="0">
            <a:solidFill>
              <a:srgbClr val="0000FF"/>
            </a:solidFill>
          </a:endParaRPr>
        </a:p>
        <a:p xmlns:a="http://schemas.openxmlformats.org/drawingml/2006/main">
          <a:r>
            <a:rPr lang="en-CA" sz="1600" dirty="0" smtClean="0">
              <a:solidFill>
                <a:srgbClr val="0000FF"/>
              </a:solidFill>
            </a:rPr>
            <a:t>pilot linking AA’s trustees with fellowship</a:t>
          </a:r>
        </a:p>
        <a:p xmlns:a="http://schemas.openxmlformats.org/drawingml/2006/main">
          <a:endParaRPr lang="en-CA" sz="1600" dirty="0" smtClean="0">
            <a:solidFill>
              <a:srgbClr val="0000FF"/>
            </a:solidFill>
          </a:endParaRPr>
        </a:p>
        <a:p xmlns:a="http://schemas.openxmlformats.org/drawingml/2006/main">
          <a:endParaRPr lang="en-CA" sz="1600" dirty="0">
            <a:solidFill>
              <a:srgbClr val="0000FF"/>
            </a:solidFill>
          </a:endParaRPr>
        </a:p>
        <a:p xmlns:a="http://schemas.openxmlformats.org/drawingml/2006/main">
          <a:endParaRPr lang="en-CA" sz="1600" dirty="0" smtClean="0">
            <a:solidFill>
              <a:srgbClr val="0000FF"/>
            </a:solidFill>
          </a:endParaRPr>
        </a:p>
        <a:p xmlns:a="http://schemas.openxmlformats.org/drawingml/2006/main">
          <a:r>
            <a:rPr lang="en-CA" sz="1600" dirty="0" smtClean="0">
              <a:solidFill>
                <a:srgbClr val="0000FF"/>
              </a:solidFill>
            </a:rPr>
            <a:t>Twelve Concepts for World Service pub. </a:t>
          </a:r>
          <a:endParaRPr lang="en-CA" sz="1600" dirty="0">
            <a:solidFill>
              <a:srgbClr val="0000FF"/>
            </a:solidFill>
          </a:endParaRPr>
        </a:p>
      </cdr:txBody>
    </cdr:sp>
  </cdr:relSizeAnchor>
  <cdr:relSizeAnchor xmlns:cdr="http://schemas.openxmlformats.org/drawingml/2006/chartDrawing">
    <cdr:from>
      <cdr:x>0.12889</cdr:x>
      <cdr:y>0.64529</cdr:y>
    </cdr:from>
    <cdr:to>
      <cdr:x>0.24</cdr:x>
      <cdr:y>0.84733</cdr:y>
    </cdr:to>
    <cdr:sp macro="" textlink="">
      <cdr:nvSpPr>
        <cdr:cNvPr id="6" name="TextBox 5"/>
        <cdr:cNvSpPr txBox="1"/>
      </cdr:nvSpPr>
      <cdr:spPr>
        <a:xfrm xmlns:a="http://schemas.openxmlformats.org/drawingml/2006/main">
          <a:off x="1060704" y="2920573"/>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CA"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95567E91-A01C-4CDB-959B-71CE54DF804B}" type="datetimeFigureOut">
              <a:rPr lang="en-US" altLang="en-US"/>
              <a:pPr>
                <a:defRPr/>
              </a:pPr>
              <a:t>4/3/2016</a:t>
            </a:fld>
            <a:endParaRPr lang="en-US" altLang="en-US"/>
          </a:p>
        </p:txBody>
      </p:sp>
      <p:sp>
        <p:nvSpPr>
          <p:cNvPr id="4" name="Footer Placeholder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9E01CC1A-9B0D-4604-8EE4-696B84A788F9}" type="slidenum">
              <a:rPr lang="en-US" altLang="en-US"/>
              <a:pPr>
                <a:defRPr/>
              </a:pPr>
              <a:t>‹#›</a:t>
            </a:fld>
            <a:endParaRPr lang="en-US" altLang="en-US"/>
          </a:p>
        </p:txBody>
      </p:sp>
    </p:spTree>
    <p:extLst>
      <p:ext uri="{BB962C8B-B14F-4D97-AF65-F5344CB8AC3E}">
        <p14:creationId xmlns:p14="http://schemas.microsoft.com/office/powerpoint/2010/main" val="25606814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5180013" y="0"/>
            <a:ext cx="3962400" cy="3429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fld id="{24318DDE-69B7-4ABB-85E8-7995C0E06591}" type="datetimeFigureOut">
              <a:rPr lang="en-US" altLang="en-US"/>
              <a:pPr>
                <a:defRPr/>
              </a:pPr>
              <a:t>4/3/2016</a:t>
            </a:fld>
            <a:endParaRPr lang="en-US" alt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CA" noProof="0" smtClean="0"/>
              <a:t>Click to edit Master text styles</a:t>
            </a:r>
          </a:p>
          <a:p>
            <a:pPr lvl="1"/>
            <a:r>
              <a:rPr lang="en-CA" noProof="0" smtClean="0"/>
              <a:t>Second level</a:t>
            </a:r>
          </a:p>
          <a:p>
            <a:pPr lvl="2"/>
            <a:r>
              <a:rPr lang="en-CA" noProof="0" smtClean="0"/>
              <a:t>Third level</a:t>
            </a:r>
          </a:p>
          <a:p>
            <a:pPr lvl="3"/>
            <a:r>
              <a:rPr lang="en-CA" noProof="0" smtClean="0"/>
              <a:t>Fourth level</a:t>
            </a:r>
          </a:p>
          <a:p>
            <a:pPr lvl="4"/>
            <a:r>
              <a:rPr lang="en-CA" noProof="0" smtClean="0"/>
              <a:t>Fifth level</a:t>
            </a:r>
            <a:endParaRPr lang="en-US" noProof="0"/>
          </a:p>
        </p:txBody>
      </p:sp>
      <p:sp>
        <p:nvSpPr>
          <p:cNvPr id="6" name="Footer Placeholder 5"/>
          <p:cNvSpPr>
            <a:spLocks noGrp="1"/>
          </p:cNvSpPr>
          <p:nvPr>
            <p:ph type="ftr" sz="quarter" idx="4"/>
          </p:nvPr>
        </p:nvSpPr>
        <p:spPr>
          <a:xfrm>
            <a:off x="0" y="6513513"/>
            <a:ext cx="3962400" cy="3429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5180013" y="6513513"/>
            <a:ext cx="3962400" cy="3429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63906DD-57BE-4223-B37F-EABE14C0AD02}" type="slidenum">
              <a:rPr lang="en-US" altLang="en-US"/>
              <a:pPr>
                <a:defRPr/>
              </a:pPr>
              <a:t>‹#›</a:t>
            </a:fld>
            <a:endParaRPr lang="en-US" altLang="en-US"/>
          </a:p>
        </p:txBody>
      </p:sp>
    </p:spTree>
    <p:extLst>
      <p:ext uri="{BB962C8B-B14F-4D97-AF65-F5344CB8AC3E}">
        <p14:creationId xmlns:p14="http://schemas.microsoft.com/office/powerpoint/2010/main" val="149270352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163906DD-57BE-4223-B37F-EABE14C0AD02}" type="slidenum">
              <a:rPr lang="en-US" altLang="en-US" smtClean="0"/>
              <a:pPr>
                <a:defRPr/>
              </a:pPr>
              <a:t>1</a:t>
            </a:fld>
            <a:endParaRPr lang="en-US" altLang="en-US"/>
          </a:p>
        </p:txBody>
      </p:sp>
    </p:spTree>
    <p:extLst>
      <p:ext uri="{BB962C8B-B14F-4D97-AF65-F5344CB8AC3E}">
        <p14:creationId xmlns:p14="http://schemas.microsoft.com/office/powerpoint/2010/main" val="35674207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163906DD-57BE-4223-B37F-EABE14C0AD02}" type="slidenum">
              <a:rPr lang="en-US" altLang="en-US" smtClean="0"/>
              <a:pPr>
                <a:defRPr/>
              </a:pPr>
              <a:t>2</a:t>
            </a:fld>
            <a:endParaRPr lang="en-US" altLang="en-US"/>
          </a:p>
        </p:txBody>
      </p:sp>
    </p:spTree>
    <p:extLst>
      <p:ext uri="{BB962C8B-B14F-4D97-AF65-F5344CB8AC3E}">
        <p14:creationId xmlns:p14="http://schemas.microsoft.com/office/powerpoint/2010/main" val="2657297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163906DD-57BE-4223-B37F-EABE14C0AD02}" type="slidenum">
              <a:rPr lang="en-US" altLang="en-US" smtClean="0"/>
              <a:pPr>
                <a:defRPr/>
              </a:pPr>
              <a:t>9</a:t>
            </a:fld>
            <a:endParaRPr lang="en-US" altLang="en-US"/>
          </a:p>
        </p:txBody>
      </p:sp>
    </p:spTree>
    <p:extLst>
      <p:ext uri="{BB962C8B-B14F-4D97-AF65-F5344CB8AC3E}">
        <p14:creationId xmlns:p14="http://schemas.microsoft.com/office/powerpoint/2010/main" val="714154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a:defRPr/>
            </a:pPr>
            <a:fld id="{163906DD-57BE-4223-B37F-EABE14C0AD02}" type="slidenum">
              <a:rPr lang="en-US" altLang="en-US" smtClean="0"/>
              <a:pPr>
                <a:defRPr/>
              </a:pPr>
              <a:t>10</a:t>
            </a:fld>
            <a:endParaRPr lang="en-US" altLang="en-US"/>
          </a:p>
        </p:txBody>
      </p:sp>
    </p:spTree>
    <p:extLst>
      <p:ext uri="{BB962C8B-B14F-4D97-AF65-F5344CB8AC3E}">
        <p14:creationId xmlns:p14="http://schemas.microsoft.com/office/powerpoint/2010/main" val="32738451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630A8B74-D3A7-418F-BAB9-C240F0AC5860}" type="datetime1">
              <a:rPr lang="en-US" altLang="en-US" smtClean="0"/>
              <a:t>4/3/2016</a:t>
            </a:fld>
            <a:endParaRPr lang="en-US" altLang="en-US" dirty="0"/>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r>
              <a:rPr lang="en-US" altLang="en-US" dirty="0" smtClean="0"/>
              <a:t>                               </a:t>
            </a:r>
            <a:fld id="{B839F390-B06B-4DC3-9367-E8D53664C5E5}" type="slidenum">
              <a:rPr lang="en-US" altLang="en-US" smtClean="0"/>
              <a:pPr>
                <a:defRPr/>
              </a:pPr>
              <a:t>‹#›</a:t>
            </a:fld>
            <a:endParaRPr lang="en-US" altLang="en-US" dirty="0"/>
          </a:p>
        </p:txBody>
      </p:sp>
      <p:pic>
        <p:nvPicPr>
          <p:cNvPr id="7" name="Picture 6"/>
          <p:cNvPicPr>
            <a:picLocks noChangeAspect="1"/>
          </p:cNvPicPr>
          <p:nvPr userDrawn="1"/>
        </p:nvPicPr>
        <p:blipFill>
          <a:blip r:embed="rId2"/>
          <a:stretch>
            <a:fillRect/>
          </a:stretch>
        </p:blipFill>
        <p:spPr>
          <a:xfrm>
            <a:off x="457200" y="274638"/>
            <a:ext cx="8229600" cy="1143000"/>
          </a:xfrm>
          <a:prstGeom prst="rect">
            <a:avLst/>
          </a:prstGeom>
        </p:spPr>
      </p:pic>
    </p:spTree>
    <p:extLst>
      <p:ext uri="{BB962C8B-B14F-4D97-AF65-F5344CB8AC3E}">
        <p14:creationId xmlns:p14="http://schemas.microsoft.com/office/powerpoint/2010/main" val="27291518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15CC88EA-68E9-4DC3-AA13-5FB55C54AAA1}" type="datetime1">
              <a:rPr lang="en-US" altLang="en-US" smtClean="0"/>
              <a:t>4/3/2016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5C3EC79E-4354-4377-A13E-053027DC9230}" type="slidenum">
              <a:rPr lang="en-US" altLang="en-US"/>
              <a:pPr>
                <a:defRPr/>
              </a:pPr>
              <a:t>‹#›</a:t>
            </a:fld>
            <a:endParaRPr lang="en-US" altLang="en-US"/>
          </a:p>
        </p:txBody>
      </p:sp>
    </p:spTree>
    <p:extLst>
      <p:ext uri="{BB962C8B-B14F-4D97-AF65-F5344CB8AC3E}">
        <p14:creationId xmlns:p14="http://schemas.microsoft.com/office/powerpoint/2010/main" val="29615689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B25FB08F-646D-420B-B35C-FD2C78A21731}" type="datetime1">
              <a:rPr lang="en-US" altLang="en-US" smtClean="0"/>
              <a:t>4/3/2016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516A8693-7C90-4DF3-B8E2-B9DC8F5C74B5}" type="slidenum">
              <a:rPr lang="en-US" altLang="en-US"/>
              <a:pPr>
                <a:defRPr/>
              </a:pPr>
              <a:t>‹#›</a:t>
            </a:fld>
            <a:endParaRPr lang="en-US" altLang="en-US"/>
          </a:p>
        </p:txBody>
      </p:sp>
    </p:spTree>
    <p:extLst>
      <p:ext uri="{BB962C8B-B14F-4D97-AF65-F5344CB8AC3E}">
        <p14:creationId xmlns:p14="http://schemas.microsoft.com/office/powerpoint/2010/main" val="3797036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6" name="Slide Number Placeholder 5"/>
          <p:cNvSpPr>
            <a:spLocks noGrp="1"/>
          </p:cNvSpPr>
          <p:nvPr>
            <p:ph type="sldNum" sz="quarter" idx="12"/>
          </p:nvPr>
        </p:nvSpPr>
        <p:spPr>
          <a:xfrm>
            <a:off x="8143336" y="6426679"/>
            <a:ext cx="543463" cy="294796"/>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solidFill>
                  <a:srgbClr val="0000FF"/>
                </a:solidFill>
              </a:defRPr>
            </a:lvl1pPr>
          </a:lstStyle>
          <a:p>
            <a:pPr>
              <a:defRPr/>
            </a:pPr>
            <a:fld id="{5DA3F461-5E10-45ED-A288-A2698E85B293}" type="slidenum">
              <a:rPr lang="en-US" altLang="en-US" smtClean="0"/>
              <a:pPr>
                <a:defRPr/>
              </a:pPr>
              <a:t>‹#›</a:t>
            </a:fld>
            <a:endParaRPr lang="en-US" altLang="en-US" dirty="0"/>
          </a:p>
        </p:txBody>
      </p:sp>
      <p:pic>
        <p:nvPicPr>
          <p:cNvPr id="7" name="Picture 6"/>
          <p:cNvPicPr>
            <a:picLocks noChangeAspect="1"/>
          </p:cNvPicPr>
          <p:nvPr userDrawn="1"/>
        </p:nvPicPr>
        <p:blipFill>
          <a:blip r:embed="rId2"/>
          <a:stretch>
            <a:fillRect/>
          </a:stretch>
        </p:blipFill>
        <p:spPr>
          <a:xfrm>
            <a:off x="457199" y="274638"/>
            <a:ext cx="8229599" cy="1143000"/>
          </a:xfrm>
          <a:prstGeom prst="rect">
            <a:avLst/>
          </a:prstGeom>
        </p:spPr>
      </p:pic>
    </p:spTree>
    <p:extLst>
      <p:ext uri="{BB962C8B-B14F-4D97-AF65-F5344CB8AC3E}">
        <p14:creationId xmlns:p14="http://schemas.microsoft.com/office/powerpoint/2010/main" val="39620139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433D0964-05B4-4FB1-AC99-43619065C80D}" type="datetime1">
              <a:rPr lang="en-US" altLang="en-US" smtClean="0"/>
              <a:t>4/3/2016</a:t>
            </a:fld>
            <a:endParaRPr lang="en-US" alt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0F65F2E8-9AF4-4241-99AD-AB93BECCE23E}" type="slidenum">
              <a:rPr lang="en-US" altLang="en-US"/>
              <a:pPr>
                <a:defRPr/>
              </a:pPr>
              <a:t>‹#›</a:t>
            </a:fld>
            <a:endParaRPr lang="en-US" altLang="en-US" dirty="0"/>
          </a:p>
        </p:txBody>
      </p:sp>
    </p:spTree>
    <p:extLst>
      <p:ext uri="{BB962C8B-B14F-4D97-AF65-F5344CB8AC3E}">
        <p14:creationId xmlns:p14="http://schemas.microsoft.com/office/powerpoint/2010/main" val="302239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07702AE1-9409-4AD7-A0D9-7BEB45C1A9FB}" type="datetime1">
              <a:rPr lang="en-US" altLang="en-US" smtClean="0"/>
              <a:t>4/3/2016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2AA7424-64C0-46FC-8113-6142D79DB4BF}" type="slidenum">
              <a:rPr lang="en-US" altLang="en-US"/>
              <a:pPr>
                <a:defRPr/>
              </a:pPr>
              <a:t>‹#›</a:t>
            </a:fld>
            <a:endParaRPr lang="en-US" altLang="en-US"/>
          </a:p>
        </p:txBody>
      </p:sp>
    </p:spTree>
    <p:extLst>
      <p:ext uri="{BB962C8B-B14F-4D97-AF65-F5344CB8AC3E}">
        <p14:creationId xmlns:p14="http://schemas.microsoft.com/office/powerpoint/2010/main" val="6603933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22A7D973-5267-418D-89FE-D853619A2D67}" type="datetime1">
              <a:rPr lang="en-US" altLang="en-US" smtClean="0"/>
              <a:t>4/3/2016</a:t>
            </a:fld>
            <a:endParaRPr lang="en-US" alt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63191223-1FE4-4D17-8242-34B0F29D48AF}" type="slidenum">
              <a:rPr lang="en-US" altLang="en-US"/>
              <a:pPr>
                <a:defRPr/>
              </a:pPr>
              <a:t>‹#›</a:t>
            </a:fld>
            <a:endParaRPr lang="en-US" altLang="en-US"/>
          </a:p>
        </p:txBody>
      </p:sp>
    </p:spTree>
    <p:extLst>
      <p:ext uri="{BB962C8B-B14F-4D97-AF65-F5344CB8AC3E}">
        <p14:creationId xmlns:p14="http://schemas.microsoft.com/office/powerpoint/2010/main" val="660020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CD310C96-903E-40E5-BACD-31CE2861917C}" type="datetime1">
              <a:rPr lang="en-US" altLang="en-US" smtClean="0"/>
              <a:t>4/3/2016</a:t>
            </a:fld>
            <a:endParaRPr lang="en-US" alt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9265E31D-48C4-4DCC-A23E-EE6E5AAC68D8}" type="slidenum">
              <a:rPr lang="en-US" altLang="en-US"/>
              <a:pPr>
                <a:defRPr/>
              </a:pPr>
              <a:t>‹#›</a:t>
            </a:fld>
            <a:endParaRPr lang="en-US" altLang="en-US"/>
          </a:p>
        </p:txBody>
      </p:sp>
    </p:spTree>
    <p:extLst>
      <p:ext uri="{BB962C8B-B14F-4D97-AF65-F5344CB8AC3E}">
        <p14:creationId xmlns:p14="http://schemas.microsoft.com/office/powerpoint/2010/main" val="588398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ED4E7034-6955-47D2-BE9B-386E1C37CE1E}" type="datetime1">
              <a:rPr lang="en-US" altLang="en-US" smtClean="0"/>
              <a:t>4/3/2016</a:t>
            </a:fld>
            <a:endParaRPr lang="en-US" alt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DED9D084-8D21-44A3-9A55-29F50B728DF0}" type="slidenum">
              <a:rPr lang="en-US" altLang="en-US"/>
              <a:pPr>
                <a:defRPr/>
              </a:pPr>
              <a:t>‹#›</a:t>
            </a:fld>
            <a:endParaRPr lang="en-US" altLang="en-US"/>
          </a:p>
        </p:txBody>
      </p:sp>
    </p:spTree>
    <p:extLst>
      <p:ext uri="{BB962C8B-B14F-4D97-AF65-F5344CB8AC3E}">
        <p14:creationId xmlns:p14="http://schemas.microsoft.com/office/powerpoint/2010/main" val="3610726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471CF1D0-F9E0-4F5F-B6F3-92401EA6E0A3}" type="datetime1">
              <a:rPr lang="en-US" altLang="en-US" smtClean="0"/>
              <a:t>4/3/2016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91A952EE-E81E-4F2D-B964-DE7C1989F826}" type="slidenum">
              <a:rPr lang="en-US" altLang="en-US"/>
              <a:pPr>
                <a:defRPr/>
              </a:pPr>
              <a:t>‹#›</a:t>
            </a:fld>
            <a:endParaRPr lang="en-US" altLang="en-US"/>
          </a:p>
        </p:txBody>
      </p:sp>
    </p:spTree>
    <p:extLst>
      <p:ext uri="{BB962C8B-B14F-4D97-AF65-F5344CB8AC3E}">
        <p14:creationId xmlns:p14="http://schemas.microsoft.com/office/powerpoint/2010/main" val="33426162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DD3FC795-466E-486B-B09E-CA81E6FEFE64}" type="datetime1">
              <a:rPr lang="en-US" altLang="en-US" smtClean="0"/>
              <a:t>4/3/2016</a:t>
            </a:fld>
            <a:endParaRPr lang="en-US" alt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lvl1pPr eaLnBrk="1" fontAlgn="auto" hangingPunct="1">
              <a:spcBef>
                <a:spcPts val="0"/>
              </a:spcBef>
              <a:spcAft>
                <a:spcPts val="0"/>
              </a:spcAft>
              <a:defRPr>
                <a:latin typeface="+mn-lt"/>
                <a:ea typeface="+mn-ea"/>
                <a:cs typeface="+mn-cs"/>
              </a:defRPr>
            </a:lvl1pPr>
          </a:lstStyle>
          <a:p>
            <a:pPr>
              <a:defRPr/>
            </a:pPr>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vert="horz" wrap="square" lIns="91440" tIns="45720" rIns="91440" bIns="45720" numCol="1" anchor="t" anchorCtr="0" compatLnSpc="1">
            <a:prstTxWarp prst="textNoShape">
              <a:avLst/>
            </a:prstTxWarp>
          </a:bodyPr>
          <a:lstStyle>
            <a:lvl1pPr eaLnBrk="1" hangingPunct="1">
              <a:defRPr smtClean="0"/>
            </a:lvl1pPr>
          </a:lstStyle>
          <a:p>
            <a:pPr>
              <a:defRPr/>
            </a:pPr>
            <a:fld id="{1FE74105-BAF0-4FD5-B6C7-92908FBF844D}" type="slidenum">
              <a:rPr lang="en-US" altLang="en-US"/>
              <a:pPr>
                <a:defRPr/>
              </a:pPr>
              <a:t>‹#›</a:t>
            </a:fld>
            <a:endParaRPr lang="en-US" altLang="en-US"/>
          </a:p>
        </p:txBody>
      </p:sp>
    </p:spTree>
    <p:extLst>
      <p:ext uri="{BB962C8B-B14F-4D97-AF65-F5344CB8AC3E}">
        <p14:creationId xmlns:p14="http://schemas.microsoft.com/office/powerpoint/2010/main" val="4160636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CA" altLang="en-US" smtClean="0"/>
              <a:t>Click to edit Master title style</a:t>
            </a:r>
            <a:endParaRPr lang="en-US" altLang="en-US" smtClean="0"/>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CA" altLang="en-US" smtClean="0"/>
              <a:t>Click to edit Master text styles</a:t>
            </a:r>
          </a:p>
          <a:p>
            <a:pPr lvl="1"/>
            <a:r>
              <a:rPr lang="en-CA" altLang="en-US" smtClean="0"/>
              <a:t>Second level</a:t>
            </a:r>
          </a:p>
          <a:p>
            <a:pPr lvl="2"/>
            <a:r>
              <a:rPr lang="en-CA" altLang="en-US" smtClean="0"/>
              <a:t>Third level</a:t>
            </a:r>
          </a:p>
          <a:p>
            <a:pPr lvl="3"/>
            <a:r>
              <a:rPr lang="en-CA" altLang="en-US" smtClean="0"/>
              <a:t>Fourth level</a:t>
            </a:r>
          </a:p>
          <a:p>
            <a:pPr lvl="4"/>
            <a:r>
              <a:rPr lang="en-CA" altLang="en-US" smtClean="0"/>
              <a:t>Fifth level</a:t>
            </a:r>
            <a:endParaRPr lang="en-US" altLang="en-US" smtClean="0"/>
          </a:p>
        </p:txBody>
      </p:sp>
      <p:sp>
        <p:nvSpPr>
          <p:cNvPr id="8" name="Rectangle 7"/>
          <p:cNvSpPr/>
          <p:nvPr userDrawn="1"/>
        </p:nvSpPr>
        <p:spPr>
          <a:xfrm>
            <a:off x="1970088" y="5810250"/>
            <a:ext cx="1081087" cy="17621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bg1"/>
              </a:solidFill>
            </a:endParaRPr>
          </a:p>
        </p:txBody>
      </p:sp>
      <p:sp>
        <p:nvSpPr>
          <p:cNvPr id="10" name="Rectangle 9"/>
          <p:cNvSpPr/>
          <p:nvPr userDrawn="1"/>
        </p:nvSpPr>
        <p:spPr bwMode="auto">
          <a:xfrm>
            <a:off x="2027238" y="6165850"/>
            <a:ext cx="566737" cy="936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iming>
    <p:tnLst>
      <p:par>
        <p:cT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aa.org/assets/en_US/general-service-representative-gsr/p-52-the-aa-grapevineour-meeting-in-prin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ctrTitle"/>
          </p:nvPr>
        </p:nvSpPr>
        <p:spPr>
          <a:xfrm>
            <a:off x="685800" y="3886073"/>
            <a:ext cx="7772400" cy="1470025"/>
          </a:xfrm>
        </p:spPr>
        <p:txBody>
          <a:bodyPr/>
          <a:lstStyle/>
          <a:p>
            <a:pPr algn="r" eaLnBrk="1" fontAlgn="t" hangingPunct="1"/>
            <a:r>
              <a:rPr lang="en-US" altLang="en-US" sz="3600" b="1" dirty="0" smtClean="0">
                <a:solidFill>
                  <a:srgbClr val="0000FF"/>
                </a:solidFill>
                <a:ea typeface="ＭＳ Ｐゴシック" pitchFamily="-84" charset="-128"/>
              </a:rPr>
              <a:t/>
            </a:r>
            <a:br>
              <a:rPr lang="en-US" altLang="en-US" sz="3600" b="1" dirty="0" smtClean="0">
                <a:solidFill>
                  <a:srgbClr val="0000FF"/>
                </a:solidFill>
                <a:ea typeface="ＭＳ Ｐゴシック" pitchFamily="-84" charset="-128"/>
              </a:rPr>
            </a:br>
            <a:r>
              <a:rPr lang="en-US" altLang="en-US" sz="3600" b="1" dirty="0" smtClean="0">
                <a:solidFill>
                  <a:srgbClr val="0000FF"/>
                </a:solidFill>
                <a:ea typeface="ＭＳ Ｐゴシック" pitchFamily="-84" charset="-128"/>
              </a:rPr>
              <a:t/>
            </a:r>
            <a:br>
              <a:rPr lang="en-US" altLang="en-US" sz="3600" b="1" dirty="0" smtClean="0">
                <a:solidFill>
                  <a:srgbClr val="0000FF"/>
                </a:solidFill>
                <a:ea typeface="ＭＳ Ｐゴシック" pitchFamily="-84" charset="-128"/>
              </a:rPr>
            </a:br>
            <a:r>
              <a:rPr lang="en-US" altLang="en-US" sz="2800" b="1" dirty="0" smtClean="0">
                <a:solidFill>
                  <a:srgbClr val="0000FF"/>
                </a:solidFill>
                <a:ea typeface="ＭＳ Ｐゴシック" pitchFamily="-84" charset="-128"/>
              </a:rPr>
              <a:t/>
            </a:r>
            <a:br>
              <a:rPr lang="en-US" altLang="en-US" sz="2800" b="1" dirty="0" smtClean="0">
                <a:solidFill>
                  <a:srgbClr val="0000FF"/>
                </a:solidFill>
                <a:ea typeface="ＭＳ Ｐゴシック" pitchFamily="-84" charset="-128"/>
              </a:rPr>
            </a:br>
            <a:r>
              <a:rPr lang="en-US" altLang="en-US" sz="2800" b="1" dirty="0" smtClean="0">
                <a:solidFill>
                  <a:srgbClr val="0000FF"/>
                </a:solidFill>
                <a:ea typeface="ＭＳ Ｐゴシック" pitchFamily="-84" charset="-128"/>
              </a:rPr>
              <a:t> </a:t>
            </a:r>
            <a:br>
              <a:rPr lang="en-US" altLang="en-US" sz="2800" b="1" dirty="0" smtClean="0">
                <a:solidFill>
                  <a:srgbClr val="0000FF"/>
                </a:solidFill>
                <a:ea typeface="ＭＳ Ｐゴシック" pitchFamily="-84" charset="-128"/>
              </a:rPr>
            </a:br>
            <a:r>
              <a:rPr lang="en-US" altLang="en-US" sz="2800" b="1" dirty="0">
                <a:solidFill>
                  <a:srgbClr val="0000FF"/>
                </a:solidFill>
                <a:ea typeface="ＭＳ Ｐゴシック" pitchFamily="-84" charset="-128"/>
              </a:rPr>
              <a:t/>
            </a:r>
            <a:br>
              <a:rPr lang="en-US" altLang="en-US" sz="2800" b="1" dirty="0">
                <a:solidFill>
                  <a:srgbClr val="0000FF"/>
                </a:solidFill>
                <a:ea typeface="ＭＳ Ｐゴシック" pitchFamily="-84" charset="-128"/>
              </a:rPr>
            </a:br>
            <a:endParaRPr lang="en-US" altLang="en-US" sz="2000" b="1" dirty="0" smtClean="0">
              <a:solidFill>
                <a:srgbClr val="0000FF"/>
              </a:solidFill>
              <a:ea typeface="ＭＳ Ｐゴシック" pitchFamily="-84" charset="-128"/>
            </a:endParaRPr>
          </a:p>
        </p:txBody>
      </p:sp>
      <p:sp>
        <p:nvSpPr>
          <p:cNvPr id="15363" name="Content Placeholder 2"/>
          <p:cNvSpPr>
            <a:spLocks noGrp="1"/>
          </p:cNvSpPr>
          <p:nvPr>
            <p:ph type="subTitle" idx="1"/>
          </p:nvPr>
        </p:nvSpPr>
        <p:spPr>
          <a:xfrm>
            <a:off x="1371600" y="1967356"/>
            <a:ext cx="6400800" cy="2421763"/>
          </a:xfrm>
        </p:spPr>
        <p:txBody>
          <a:bodyPr/>
          <a:lstStyle/>
          <a:p>
            <a:pPr eaLnBrk="1" hangingPunct="1"/>
            <a:r>
              <a:rPr lang="en-US" altLang="en-US" sz="4800" b="1" dirty="0">
                <a:solidFill>
                  <a:srgbClr val="0000FF"/>
                </a:solidFill>
                <a:ea typeface="ＭＳ Ｐゴシック" pitchFamily="-84" charset="-128"/>
              </a:rPr>
              <a:t>General Service Representative Workshop</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55264" y="854130"/>
            <a:ext cx="1348318" cy="830997"/>
          </a:xfrm>
          <a:prstGeom prst="rect">
            <a:avLst/>
          </a:prstGeom>
          <a:noFill/>
        </p:spPr>
        <p:txBody>
          <a:bodyPr wrap="none" rtlCol="0">
            <a:spAutoFit/>
          </a:bodyPr>
          <a:lstStyle/>
          <a:p>
            <a:r>
              <a:rPr lang="en-CA" sz="4800" dirty="0" smtClean="0">
                <a:solidFill>
                  <a:srgbClr val="0000FF"/>
                </a:solidFill>
              </a:rPr>
              <a:t>Area</a:t>
            </a:r>
            <a:endParaRPr lang="en-CA" sz="4800" dirty="0">
              <a:solidFill>
                <a:srgbClr val="0000FF"/>
              </a:solidFill>
            </a:endParaRPr>
          </a:p>
        </p:txBody>
      </p:sp>
      <p:sp>
        <p:nvSpPr>
          <p:cNvPr id="6" name="TextBox 5"/>
          <p:cNvSpPr txBox="1"/>
          <p:nvPr/>
        </p:nvSpPr>
        <p:spPr>
          <a:xfrm>
            <a:off x="603504" y="1685127"/>
            <a:ext cx="7635240" cy="5016758"/>
          </a:xfrm>
          <a:prstGeom prst="rect">
            <a:avLst/>
          </a:prstGeom>
          <a:noFill/>
        </p:spPr>
        <p:txBody>
          <a:bodyPr wrap="square" rtlCol="0">
            <a:spAutoFit/>
          </a:bodyPr>
          <a:lstStyle/>
          <a:p>
            <a:pPr marL="457200" indent="-457200">
              <a:buFont typeface="Wingdings" panose="05000000000000000000" pitchFamily="2" charset="2"/>
              <a:buChar char="Ø"/>
            </a:pPr>
            <a:r>
              <a:rPr lang="en-CA" sz="2800" dirty="0" smtClean="0">
                <a:solidFill>
                  <a:srgbClr val="0000FF"/>
                </a:solidFill>
              </a:rPr>
              <a:t>93 areas in North America</a:t>
            </a:r>
          </a:p>
          <a:p>
            <a:pPr marL="457200" indent="-457200">
              <a:buFont typeface="Wingdings" panose="05000000000000000000" pitchFamily="2" charset="2"/>
              <a:buChar char="Ø"/>
            </a:pPr>
            <a:r>
              <a:rPr lang="en-CA" sz="2800" dirty="0" smtClean="0">
                <a:solidFill>
                  <a:srgbClr val="0000FF"/>
                </a:solidFill>
              </a:rPr>
              <a:t>We are area 83 – Eastern Ontario International</a:t>
            </a:r>
          </a:p>
          <a:p>
            <a:pPr marL="457200" indent="-457200">
              <a:buFont typeface="Wingdings" panose="05000000000000000000" pitchFamily="2" charset="2"/>
              <a:buChar char="Ø"/>
            </a:pPr>
            <a:r>
              <a:rPr lang="en-CA" sz="2800" smtClean="0">
                <a:solidFill>
                  <a:srgbClr val="0000FF"/>
                </a:solidFill>
              </a:rPr>
              <a:t>550 active </a:t>
            </a:r>
            <a:r>
              <a:rPr lang="en-CA" sz="2800" dirty="0" smtClean="0">
                <a:solidFill>
                  <a:srgbClr val="0000FF"/>
                </a:solidFill>
              </a:rPr>
              <a:t>groups, average group size 17.63 estimated members 9,695 </a:t>
            </a:r>
          </a:p>
          <a:p>
            <a:pPr marL="457200" indent="-457200">
              <a:buFont typeface="Wingdings" panose="05000000000000000000" pitchFamily="2" charset="2"/>
              <a:buChar char="Ø"/>
            </a:pPr>
            <a:r>
              <a:rPr lang="en-CA" sz="2800" dirty="0" smtClean="0">
                <a:solidFill>
                  <a:srgbClr val="0000FF"/>
                </a:solidFill>
              </a:rPr>
              <a:t>25 districts (</a:t>
            </a:r>
            <a:r>
              <a:rPr lang="en-CA" sz="2000" dirty="0" smtClean="0">
                <a:solidFill>
                  <a:srgbClr val="0000FF"/>
                </a:solidFill>
              </a:rPr>
              <a:t>1 in the US making us International, 1 Spanish</a:t>
            </a:r>
            <a:r>
              <a:rPr lang="en-CA" sz="2800" dirty="0" smtClean="0">
                <a:solidFill>
                  <a:srgbClr val="0000FF"/>
                </a:solidFill>
              </a:rPr>
              <a:t>)</a:t>
            </a:r>
          </a:p>
          <a:p>
            <a:pPr marL="457200" indent="-457200">
              <a:buFont typeface="Wingdings" panose="05000000000000000000" pitchFamily="2" charset="2"/>
              <a:buChar char="Ø"/>
            </a:pPr>
            <a:r>
              <a:rPr lang="en-CA" sz="2800" dirty="0" smtClean="0">
                <a:solidFill>
                  <a:srgbClr val="0000FF"/>
                </a:solidFill>
              </a:rPr>
              <a:t>Two components</a:t>
            </a:r>
          </a:p>
          <a:p>
            <a:pPr marL="914400" lvl="1" indent="-457200">
              <a:buFont typeface="Courier New" panose="02070309020205020404" pitchFamily="49" charset="0"/>
              <a:buChar char="o"/>
            </a:pPr>
            <a:r>
              <a:rPr lang="en-CA" sz="2400" dirty="0" smtClean="0">
                <a:solidFill>
                  <a:srgbClr val="0000FF"/>
                </a:solidFill>
              </a:rPr>
              <a:t>Area Assembly – meets twice a year</a:t>
            </a:r>
          </a:p>
          <a:p>
            <a:pPr marL="914400" lvl="1" indent="-457200">
              <a:buFont typeface="Courier New" panose="02070309020205020404" pitchFamily="49" charset="0"/>
              <a:buChar char="o"/>
            </a:pPr>
            <a:r>
              <a:rPr lang="en-CA" sz="2400" dirty="0" smtClean="0">
                <a:solidFill>
                  <a:srgbClr val="0000FF"/>
                </a:solidFill>
              </a:rPr>
              <a:t>Area Committee – meets 3 to 4 times a year.   Comprised of:</a:t>
            </a:r>
          </a:p>
          <a:p>
            <a:pPr marL="1371600" lvl="2" indent="-457200">
              <a:buFont typeface="Arial" panose="020B0604020202020204" pitchFamily="34" charset="0"/>
              <a:buChar char="•"/>
            </a:pPr>
            <a:r>
              <a:rPr lang="en-CA" sz="2000" dirty="0" smtClean="0">
                <a:solidFill>
                  <a:srgbClr val="0000FF"/>
                </a:solidFill>
              </a:rPr>
              <a:t>Past Delegates</a:t>
            </a:r>
          </a:p>
          <a:p>
            <a:pPr marL="1371600" lvl="2" indent="-457200">
              <a:buFont typeface="Arial" panose="020B0604020202020204" pitchFamily="34" charset="0"/>
              <a:buChar char="•"/>
            </a:pPr>
            <a:r>
              <a:rPr lang="en-CA" sz="2000" dirty="0" smtClean="0">
                <a:solidFill>
                  <a:srgbClr val="0000FF"/>
                </a:solidFill>
              </a:rPr>
              <a:t>Area table officers </a:t>
            </a:r>
          </a:p>
          <a:p>
            <a:pPr marL="1371600" lvl="2" indent="-457200">
              <a:buFont typeface="Arial" panose="020B0604020202020204" pitchFamily="34" charset="0"/>
              <a:buChar char="•"/>
            </a:pPr>
            <a:r>
              <a:rPr lang="en-CA" sz="2000" dirty="0" smtClean="0">
                <a:solidFill>
                  <a:srgbClr val="0000FF"/>
                </a:solidFill>
              </a:rPr>
              <a:t>Area sub-committee chairs</a:t>
            </a:r>
          </a:p>
          <a:p>
            <a:pPr marL="1371600" lvl="2" indent="-457200">
              <a:buFont typeface="Arial" panose="020B0604020202020204" pitchFamily="34" charset="0"/>
              <a:buChar char="•"/>
            </a:pPr>
            <a:r>
              <a:rPr lang="en-CA" sz="2000" dirty="0" smtClean="0">
                <a:solidFill>
                  <a:srgbClr val="0000FF"/>
                </a:solidFill>
              </a:rPr>
              <a:t>District Committee Members (DCM)/Alternate DCM</a:t>
            </a:r>
            <a:endParaRPr lang="en-CA" sz="2000" dirty="0">
              <a:solidFill>
                <a:srgbClr val="0000FF"/>
              </a:solidFill>
            </a:endParaRPr>
          </a:p>
        </p:txBody>
      </p:sp>
      <p:sp>
        <p:nvSpPr>
          <p:cNvPr id="2" name="Rectangle 1"/>
          <p:cNvSpPr/>
          <p:nvPr/>
        </p:nvSpPr>
        <p:spPr>
          <a:xfrm>
            <a:off x="8471949" y="6399014"/>
            <a:ext cx="418704" cy="369332"/>
          </a:xfrm>
          <a:prstGeom prst="rect">
            <a:avLst/>
          </a:prstGeom>
        </p:spPr>
        <p:txBody>
          <a:bodyPr wrap="none">
            <a:spAutoFit/>
          </a:bodyPr>
          <a:lstStyle/>
          <a:p>
            <a:pPr>
              <a:defRPr/>
            </a:pPr>
            <a:r>
              <a:rPr lang="en-US" altLang="en-US" dirty="0" smtClean="0">
                <a:solidFill>
                  <a:srgbClr val="0000FF"/>
                </a:solidFill>
              </a:rPr>
              <a:t>10</a:t>
            </a:r>
            <a:endParaRPr lang="en-US" altLang="en-US" dirty="0">
              <a:solidFill>
                <a:srgbClr val="0000FF"/>
              </a:solidFill>
            </a:endParaRPr>
          </a:p>
        </p:txBody>
      </p:sp>
    </p:spTree>
    <p:extLst>
      <p:ext uri="{BB962C8B-B14F-4D97-AF65-F5344CB8AC3E}">
        <p14:creationId xmlns:p14="http://schemas.microsoft.com/office/powerpoint/2010/main" val="1790858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Content Placeholder 7"/>
          <p:cNvGraphicFramePr>
            <a:graphicFrameLocks noGrp="1"/>
          </p:cNvGraphicFramePr>
          <p:nvPr>
            <p:ph idx="1"/>
            <p:extLst>
              <p:ext uri="{D42A27DB-BD31-4B8C-83A1-F6EECF244321}">
                <p14:modId xmlns:p14="http://schemas.microsoft.com/office/powerpoint/2010/main" val="1608959488"/>
              </p:ext>
            </p:extLst>
          </p:nvPr>
        </p:nvGraphicFramePr>
        <p:xfrm>
          <a:off x="457200" y="1600200"/>
          <a:ext cx="8229600" cy="4525963"/>
        </p:xfrm>
        <a:graphic>
          <a:graphicData uri="http://schemas.openxmlformats.org/drawingml/2006/chart">
            <c:chart xmlns:c="http://schemas.openxmlformats.org/drawingml/2006/chart" xmlns:r="http://schemas.openxmlformats.org/officeDocument/2006/relationships" r:id="rId2"/>
          </a:graphicData>
        </a:graphic>
      </p:graphicFrame>
      <p:sp>
        <p:nvSpPr>
          <p:cNvPr id="4" name="Slide Number Placeholder 3"/>
          <p:cNvSpPr>
            <a:spLocks noGrp="1"/>
          </p:cNvSpPr>
          <p:nvPr>
            <p:ph type="sldNum" sz="quarter" idx="12"/>
          </p:nvPr>
        </p:nvSpPr>
        <p:spPr/>
        <p:txBody>
          <a:bodyPr/>
          <a:lstStyle/>
          <a:p>
            <a:pPr>
              <a:defRPr/>
            </a:pPr>
            <a:fld id="{5DA3F461-5E10-45ED-A288-A2698E85B293}" type="slidenum">
              <a:rPr lang="en-US" altLang="en-US" smtClean="0"/>
              <a:pPr>
                <a:defRPr/>
              </a:pPr>
              <a:t>11</a:t>
            </a:fld>
            <a:endParaRPr lang="en-US" altLang="en-US" dirty="0"/>
          </a:p>
        </p:txBody>
      </p:sp>
    </p:spTree>
    <p:extLst>
      <p:ext uri="{BB962C8B-B14F-4D97-AF65-F5344CB8AC3E}">
        <p14:creationId xmlns:p14="http://schemas.microsoft.com/office/powerpoint/2010/main" val="1076233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94760" y="1609344"/>
            <a:ext cx="2074286" cy="830997"/>
          </a:xfrm>
          <a:prstGeom prst="rect">
            <a:avLst/>
          </a:prstGeom>
          <a:noFill/>
        </p:spPr>
        <p:txBody>
          <a:bodyPr wrap="none" rtlCol="0">
            <a:spAutoFit/>
          </a:bodyPr>
          <a:lstStyle/>
          <a:p>
            <a:r>
              <a:rPr lang="en-CA" sz="4800" dirty="0" smtClean="0">
                <a:solidFill>
                  <a:srgbClr val="0000FF"/>
                </a:solidFill>
              </a:rPr>
              <a:t>Agenda</a:t>
            </a:r>
            <a:endParaRPr lang="en-CA" sz="4800" dirty="0">
              <a:solidFill>
                <a:srgbClr val="0000FF"/>
              </a:solidFill>
            </a:endParaRPr>
          </a:p>
        </p:txBody>
      </p:sp>
      <p:sp>
        <p:nvSpPr>
          <p:cNvPr id="6" name="TextBox 5"/>
          <p:cNvSpPr txBox="1"/>
          <p:nvPr/>
        </p:nvSpPr>
        <p:spPr>
          <a:xfrm>
            <a:off x="740664" y="2578608"/>
            <a:ext cx="7223760" cy="3046988"/>
          </a:xfrm>
          <a:prstGeom prst="rect">
            <a:avLst/>
          </a:prstGeom>
          <a:noFill/>
        </p:spPr>
        <p:txBody>
          <a:bodyPr wrap="square" rtlCol="0">
            <a:spAutoFit/>
          </a:bodyPr>
          <a:lstStyle/>
          <a:p>
            <a:pPr marL="457200" indent="-457200">
              <a:buFont typeface="Wingdings" panose="05000000000000000000" pitchFamily="2" charset="2"/>
              <a:buChar char="Ø"/>
            </a:pPr>
            <a:r>
              <a:rPr lang="en-CA" sz="3200" dirty="0" smtClean="0">
                <a:solidFill>
                  <a:srgbClr val="0000FF"/>
                </a:solidFill>
              </a:rPr>
              <a:t>General Service Structure</a:t>
            </a:r>
          </a:p>
          <a:p>
            <a:pPr marL="457200" indent="-457200">
              <a:buFont typeface="Wingdings" panose="05000000000000000000" pitchFamily="2" charset="2"/>
              <a:buChar char="Ø"/>
            </a:pPr>
            <a:r>
              <a:rPr lang="en-CA" sz="3200" dirty="0" smtClean="0">
                <a:solidFill>
                  <a:srgbClr val="0000FF"/>
                </a:solidFill>
              </a:rPr>
              <a:t>General Service Representative Position</a:t>
            </a:r>
          </a:p>
          <a:p>
            <a:pPr marL="457200" indent="-457200">
              <a:buFont typeface="Wingdings" panose="05000000000000000000" pitchFamily="2" charset="2"/>
              <a:buChar char="Ø"/>
            </a:pPr>
            <a:r>
              <a:rPr lang="en-CA" sz="3200" dirty="0" smtClean="0">
                <a:solidFill>
                  <a:srgbClr val="0000FF"/>
                </a:solidFill>
              </a:rPr>
              <a:t>District </a:t>
            </a:r>
          </a:p>
          <a:p>
            <a:pPr marL="457200" indent="-457200">
              <a:buFont typeface="Wingdings" panose="05000000000000000000" pitchFamily="2" charset="2"/>
              <a:buChar char="Ø"/>
            </a:pPr>
            <a:r>
              <a:rPr lang="en-CA" sz="3200" dirty="0" smtClean="0">
                <a:solidFill>
                  <a:srgbClr val="0000FF"/>
                </a:solidFill>
              </a:rPr>
              <a:t>Area</a:t>
            </a:r>
          </a:p>
          <a:p>
            <a:pPr marL="457200" indent="-457200">
              <a:buFont typeface="Wingdings" panose="05000000000000000000" pitchFamily="2" charset="2"/>
              <a:buChar char="Ø"/>
            </a:pPr>
            <a:r>
              <a:rPr lang="en-CA" sz="3200" dirty="0" smtClean="0">
                <a:solidFill>
                  <a:srgbClr val="0000FF"/>
                </a:solidFill>
              </a:rPr>
              <a:t>Some History</a:t>
            </a:r>
          </a:p>
          <a:p>
            <a:pPr marL="457200" indent="-457200">
              <a:buFont typeface="Wingdings" panose="05000000000000000000" pitchFamily="2" charset="2"/>
              <a:buChar char="Ø"/>
            </a:pPr>
            <a:endParaRPr lang="en-CA" sz="32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847088" y="2149329"/>
            <a:ext cx="5175504" cy="4476810"/>
          </a:xfrm>
        </p:spPr>
      </p:pic>
      <p:sp>
        <p:nvSpPr>
          <p:cNvPr id="4" name="TextBox 3"/>
          <p:cNvSpPr txBox="1"/>
          <p:nvPr/>
        </p:nvSpPr>
        <p:spPr>
          <a:xfrm>
            <a:off x="667512" y="1503162"/>
            <a:ext cx="5925312" cy="584775"/>
          </a:xfrm>
          <a:prstGeom prst="rect">
            <a:avLst/>
          </a:prstGeom>
          <a:noFill/>
        </p:spPr>
        <p:txBody>
          <a:bodyPr wrap="square" rtlCol="0">
            <a:spAutoFit/>
          </a:bodyPr>
          <a:lstStyle/>
          <a:p>
            <a:r>
              <a:rPr lang="en-CA" sz="3200" dirty="0" smtClean="0">
                <a:solidFill>
                  <a:srgbClr val="0000FF"/>
                </a:solidFill>
              </a:rPr>
              <a:t>General Service Structure</a:t>
            </a:r>
            <a:endParaRPr lang="en-CA" sz="3200" dirty="0">
              <a:solidFill>
                <a:srgbClr val="0000FF"/>
              </a:solidFill>
            </a:endParaRPr>
          </a:p>
        </p:txBody>
      </p:sp>
      <p:sp>
        <p:nvSpPr>
          <p:cNvPr id="3" name="Slide Number Placeholder 2"/>
          <p:cNvSpPr>
            <a:spLocks noGrp="1"/>
          </p:cNvSpPr>
          <p:nvPr>
            <p:ph type="sldNum" sz="quarter" idx="12"/>
          </p:nvPr>
        </p:nvSpPr>
        <p:spPr/>
        <p:txBody>
          <a:bodyPr/>
          <a:lstStyle/>
          <a:p>
            <a:pPr>
              <a:defRPr/>
            </a:pPr>
            <a:fld id="{5DA3F461-5E10-45ED-A288-A2698E85B293}" type="slidenum">
              <a:rPr lang="en-US" altLang="en-US" smtClean="0"/>
              <a:pPr>
                <a:defRPr/>
              </a:pPr>
              <a:t>3</a:t>
            </a:fld>
            <a:endParaRPr lang="en-US" altLang="en-US" dirty="0"/>
          </a:p>
        </p:txBody>
      </p:sp>
    </p:spTree>
    <p:extLst>
      <p:ext uri="{BB962C8B-B14F-4D97-AF65-F5344CB8AC3E}">
        <p14:creationId xmlns:p14="http://schemas.microsoft.com/office/powerpoint/2010/main" val="3266651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512064" y="2156432"/>
            <a:ext cx="8275320" cy="4261104"/>
          </a:xfrm>
        </p:spPr>
        <p:txBody>
          <a:bodyPr/>
          <a:lstStyle/>
          <a:p>
            <a:pPr marL="0" indent="0">
              <a:buNone/>
            </a:pPr>
            <a:r>
              <a:rPr lang="en-CA" dirty="0" smtClean="0">
                <a:solidFill>
                  <a:srgbClr val="0000FF"/>
                </a:solidFill>
              </a:rPr>
              <a:t>General </a:t>
            </a:r>
            <a:r>
              <a:rPr lang="en-CA" dirty="0">
                <a:solidFill>
                  <a:srgbClr val="0000FF"/>
                </a:solidFill>
              </a:rPr>
              <a:t>Service Representative (G.S.R.)</a:t>
            </a:r>
          </a:p>
          <a:p>
            <a:pPr marL="0" indent="0">
              <a:buNone/>
            </a:pPr>
            <a:r>
              <a:rPr lang="en-CA" dirty="0">
                <a:solidFill>
                  <a:srgbClr val="0000FF"/>
                </a:solidFill>
              </a:rPr>
              <a:t>  </a:t>
            </a:r>
          </a:p>
          <a:p>
            <a:pPr marL="0" indent="0">
              <a:buNone/>
            </a:pPr>
            <a:r>
              <a:rPr lang="en-CA" dirty="0">
                <a:solidFill>
                  <a:srgbClr val="0000FF"/>
                </a:solidFill>
              </a:rPr>
              <a:t>The general service representatives (G.S.R.s) of the U.S. and Canada are the very foundation of our general service structure. Through your G.S.R., you can make your group’s voice heard at district meetings, at area assemblies, and eventually at the General Service Conference</a:t>
            </a:r>
            <a:r>
              <a:rPr lang="en-CA" dirty="0" smtClean="0">
                <a:solidFill>
                  <a:srgbClr val="0000FF"/>
                </a:solidFill>
              </a:rPr>
              <a:t>.</a:t>
            </a:r>
            <a:endParaRPr lang="en-CA" altLang="en-US" dirty="0">
              <a:solidFill>
                <a:srgbClr val="0000FF"/>
              </a:solidFill>
            </a:endParaRPr>
          </a:p>
        </p:txBody>
      </p:sp>
      <p:sp>
        <p:nvSpPr>
          <p:cNvPr id="7" name="TextBox 6"/>
          <p:cNvSpPr txBox="1"/>
          <p:nvPr/>
        </p:nvSpPr>
        <p:spPr>
          <a:xfrm>
            <a:off x="512064" y="1552694"/>
            <a:ext cx="2227918" cy="584775"/>
          </a:xfrm>
          <a:prstGeom prst="rect">
            <a:avLst/>
          </a:prstGeom>
          <a:noFill/>
        </p:spPr>
        <p:txBody>
          <a:bodyPr wrap="none" rtlCol="0">
            <a:spAutoFit/>
          </a:bodyPr>
          <a:lstStyle/>
          <a:p>
            <a:r>
              <a:rPr lang="en-CA" sz="3200" i="1" dirty="0" smtClean="0">
                <a:solidFill>
                  <a:srgbClr val="0000FF"/>
                </a:solidFill>
              </a:rPr>
              <a:t>From aa.org</a:t>
            </a:r>
            <a:endParaRPr lang="en-CA" sz="3200" i="1" dirty="0">
              <a:solidFill>
                <a:srgbClr val="0000FF"/>
              </a:solidFill>
            </a:endParaRPr>
          </a:p>
        </p:txBody>
      </p:sp>
      <p:sp>
        <p:nvSpPr>
          <p:cNvPr id="2" name="Slide Number Placeholder 1"/>
          <p:cNvSpPr>
            <a:spLocks noGrp="1"/>
          </p:cNvSpPr>
          <p:nvPr>
            <p:ph type="sldNum" sz="quarter" idx="12"/>
          </p:nvPr>
        </p:nvSpPr>
        <p:spPr/>
        <p:txBody>
          <a:bodyPr/>
          <a:lstStyle/>
          <a:p>
            <a:pPr>
              <a:defRPr/>
            </a:pPr>
            <a:fld id="{5DA3F461-5E10-45ED-A288-A2698E85B293}" type="slidenum">
              <a:rPr lang="en-US" altLang="en-US" smtClean="0"/>
              <a:pPr>
                <a:defRPr/>
              </a:pPr>
              <a:t>4</a:t>
            </a:fld>
            <a:endParaRPr lang="en-US"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0900" y="1282700"/>
            <a:ext cx="7467600" cy="4525963"/>
          </a:xfrm>
        </p:spPr>
        <p:txBody>
          <a:bodyPr rtlCol="0">
            <a:normAutofit/>
          </a:bodyPr>
          <a:lstStyle/>
          <a:p>
            <a:pPr marL="0" indent="0" algn="ctr" eaLnBrk="1" fontAlgn="auto" hangingPunct="1">
              <a:spcAft>
                <a:spcPts val="0"/>
              </a:spcAft>
              <a:buNone/>
              <a:defRPr/>
            </a:pPr>
            <a:r>
              <a:rPr lang="en-US" sz="2800" b="1" dirty="0" smtClean="0">
                <a:solidFill>
                  <a:srgbClr val="0000FF"/>
                </a:solidFill>
                <a:ea typeface="+mn-ea"/>
                <a:cs typeface="+mn-cs"/>
              </a:rPr>
              <a:t>Qualifications</a:t>
            </a:r>
          </a:p>
          <a:p>
            <a:pPr marL="0" indent="0" algn="ctr" eaLnBrk="1" fontAlgn="auto" hangingPunct="1">
              <a:spcAft>
                <a:spcPts val="0"/>
              </a:spcAft>
              <a:buNone/>
              <a:defRPr/>
            </a:pPr>
            <a:endParaRPr lang="en-US" sz="2800" dirty="0" smtClean="0">
              <a:solidFill>
                <a:srgbClr val="0000FF"/>
              </a:solidFill>
              <a:ea typeface="+mn-ea"/>
              <a:cs typeface="+mn-cs"/>
            </a:endParaRPr>
          </a:p>
          <a:p>
            <a:pPr eaLnBrk="1" fontAlgn="auto" hangingPunct="1">
              <a:spcAft>
                <a:spcPts val="0"/>
              </a:spcAft>
              <a:buFont typeface="Wingdings" panose="05000000000000000000" pitchFamily="2" charset="2"/>
              <a:buChar char="ü"/>
              <a:defRPr/>
            </a:pPr>
            <a:r>
              <a:rPr lang="en-US" sz="2800" dirty="0" smtClean="0">
                <a:solidFill>
                  <a:srgbClr val="0000FF"/>
                </a:solidFill>
                <a:ea typeface="+mn-ea"/>
                <a:cs typeface="+mn-cs"/>
              </a:rPr>
              <a:t>An alcoholic</a:t>
            </a:r>
          </a:p>
          <a:p>
            <a:pPr eaLnBrk="1" fontAlgn="auto" hangingPunct="1">
              <a:spcAft>
                <a:spcPts val="0"/>
              </a:spcAft>
              <a:buFont typeface="Wingdings" panose="05000000000000000000" pitchFamily="2" charset="2"/>
              <a:buChar char="ü"/>
              <a:defRPr/>
            </a:pPr>
            <a:r>
              <a:rPr lang="en-US" sz="2800" dirty="0" smtClean="0">
                <a:solidFill>
                  <a:srgbClr val="0000FF"/>
                </a:solidFill>
                <a:ea typeface="+mn-ea"/>
                <a:cs typeface="+mn-cs"/>
              </a:rPr>
              <a:t>Active member of a home group</a:t>
            </a:r>
          </a:p>
          <a:p>
            <a:pPr eaLnBrk="1" fontAlgn="auto" hangingPunct="1">
              <a:spcAft>
                <a:spcPts val="0"/>
              </a:spcAft>
              <a:buFont typeface="Wingdings" panose="05000000000000000000" pitchFamily="2" charset="2"/>
              <a:buChar char="ü"/>
              <a:defRPr/>
            </a:pPr>
            <a:r>
              <a:rPr lang="en-US" sz="2800" dirty="0" smtClean="0">
                <a:solidFill>
                  <a:srgbClr val="0000FF"/>
                </a:solidFill>
                <a:ea typeface="+mn-ea"/>
                <a:cs typeface="+mn-cs"/>
              </a:rPr>
              <a:t>Regular attendance at group business meetings</a:t>
            </a:r>
          </a:p>
          <a:p>
            <a:pPr eaLnBrk="1" fontAlgn="auto" hangingPunct="1">
              <a:spcAft>
                <a:spcPts val="0"/>
              </a:spcAft>
              <a:buFont typeface="Wingdings" panose="05000000000000000000" pitchFamily="2" charset="2"/>
              <a:buChar char="ü"/>
              <a:defRPr/>
            </a:pPr>
            <a:r>
              <a:rPr lang="en-US" sz="2800" dirty="0" smtClean="0">
                <a:solidFill>
                  <a:srgbClr val="0000FF"/>
                </a:solidFill>
                <a:ea typeface="+mn-ea"/>
                <a:cs typeface="+mn-cs"/>
              </a:rPr>
              <a:t>Necessary length of sobriety determined by group, generally 1 to 2 years</a:t>
            </a:r>
          </a:p>
        </p:txBody>
      </p:sp>
      <p:sp>
        <p:nvSpPr>
          <p:cNvPr id="2" name="Slide Number Placeholder 1"/>
          <p:cNvSpPr>
            <a:spLocks noGrp="1"/>
          </p:cNvSpPr>
          <p:nvPr>
            <p:ph type="sldNum" sz="quarter" idx="12"/>
          </p:nvPr>
        </p:nvSpPr>
        <p:spPr/>
        <p:txBody>
          <a:bodyPr/>
          <a:lstStyle/>
          <a:p>
            <a:pPr>
              <a:defRPr/>
            </a:pPr>
            <a:fld id="{5DA3F461-5E10-45ED-A288-A2698E85B293}" type="slidenum">
              <a:rPr lang="en-US" altLang="en-US" smtClean="0"/>
              <a:pPr>
                <a:defRPr/>
              </a:pPr>
              <a:t>5</a:t>
            </a:fld>
            <a:endParaRPr lang="en-US"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87552" y="1690624"/>
            <a:ext cx="7699246" cy="4198112"/>
          </a:xfrm>
        </p:spPr>
        <p:txBody>
          <a:bodyPr/>
          <a:lstStyle/>
          <a:p>
            <a:pPr marL="0" indent="0" algn="ctr" eaLnBrk="1" hangingPunct="1">
              <a:buNone/>
            </a:pPr>
            <a:r>
              <a:rPr lang="en-US" altLang="en-US" b="1" dirty="0" smtClean="0">
                <a:solidFill>
                  <a:srgbClr val="0000FF"/>
                </a:solidFill>
                <a:ea typeface="ＭＳ Ｐゴシック" pitchFamily="-84" charset="-128"/>
              </a:rPr>
              <a:t>What G.S.R. position </a:t>
            </a:r>
            <a:r>
              <a:rPr lang="en-US" altLang="en-US" b="1" dirty="0" err="1" smtClean="0">
                <a:solidFill>
                  <a:srgbClr val="0000FF"/>
                </a:solidFill>
                <a:ea typeface="ＭＳ Ｐゴシック" pitchFamily="-84" charset="-128"/>
              </a:rPr>
              <a:t>isn</a:t>
            </a:r>
            <a:r>
              <a:rPr lang="en-CA" altLang="en-US" b="1" dirty="0" smtClean="0">
                <a:solidFill>
                  <a:srgbClr val="0000FF"/>
                </a:solidFill>
                <a:ea typeface="ＭＳ Ｐゴシック" pitchFamily="-84" charset="-128"/>
              </a:rPr>
              <a:t>’t</a:t>
            </a:r>
          </a:p>
          <a:p>
            <a:pPr marL="0" indent="0" eaLnBrk="1" hangingPunct="1">
              <a:buNone/>
            </a:pPr>
            <a:endParaRPr lang="en-CA" altLang="en-US" b="1" dirty="0">
              <a:solidFill>
                <a:srgbClr val="0000FF"/>
              </a:solidFill>
              <a:ea typeface="ＭＳ Ｐゴシック" pitchFamily="-84" charset="-128"/>
            </a:endParaRPr>
          </a:p>
          <a:p>
            <a:pPr eaLnBrk="1" hangingPunct="1">
              <a:buFont typeface="Wingdings" panose="05000000000000000000" pitchFamily="2" charset="2"/>
              <a:buChar char="Ø"/>
            </a:pPr>
            <a:r>
              <a:rPr lang="en-CA" altLang="en-US" sz="2800" dirty="0" smtClean="0">
                <a:solidFill>
                  <a:srgbClr val="0000FF"/>
                </a:solidFill>
                <a:ea typeface="ＭＳ Ｐゴシック" pitchFamily="-84" charset="-128"/>
              </a:rPr>
              <a:t>A Promotion</a:t>
            </a:r>
          </a:p>
          <a:p>
            <a:pPr eaLnBrk="1" hangingPunct="1">
              <a:buFont typeface="Wingdings" panose="05000000000000000000" pitchFamily="2" charset="2"/>
              <a:buChar char="Ø"/>
            </a:pPr>
            <a:r>
              <a:rPr lang="en-CA" altLang="en-US" sz="2800" dirty="0" smtClean="0">
                <a:solidFill>
                  <a:srgbClr val="0000FF"/>
                </a:solidFill>
                <a:ea typeface="ＭＳ Ｐゴシック" pitchFamily="-84" charset="-128"/>
              </a:rPr>
              <a:t>“I’ve finally arrived”</a:t>
            </a:r>
          </a:p>
          <a:p>
            <a:pPr eaLnBrk="1" hangingPunct="1">
              <a:buFont typeface="Wingdings" panose="05000000000000000000" pitchFamily="2" charset="2"/>
              <a:buChar char="Ø"/>
            </a:pPr>
            <a:r>
              <a:rPr lang="en-CA" altLang="en-US" sz="2800" dirty="0" smtClean="0">
                <a:solidFill>
                  <a:srgbClr val="0000FF"/>
                </a:solidFill>
                <a:ea typeface="ＭＳ Ｐゴシック" pitchFamily="-84" charset="-128"/>
              </a:rPr>
              <a:t>Gun Slinger</a:t>
            </a:r>
          </a:p>
          <a:p>
            <a:pPr eaLnBrk="1" hangingPunct="1">
              <a:buFont typeface="Wingdings" panose="05000000000000000000" pitchFamily="2" charset="2"/>
              <a:buChar char="Ø"/>
            </a:pPr>
            <a:r>
              <a:rPr lang="en-CA" altLang="en-US" sz="2800" dirty="0" smtClean="0">
                <a:solidFill>
                  <a:srgbClr val="0000FF"/>
                </a:solidFill>
                <a:ea typeface="ＭＳ Ｐゴシック" pitchFamily="-84" charset="-128"/>
              </a:rPr>
              <a:t>Conspiracy Theory</a:t>
            </a:r>
          </a:p>
          <a:p>
            <a:pPr eaLnBrk="1" hangingPunct="1">
              <a:buFont typeface="Wingdings" panose="05000000000000000000" pitchFamily="2" charset="2"/>
              <a:buChar char="Ø"/>
            </a:pPr>
            <a:r>
              <a:rPr lang="en-CA" altLang="en-US" sz="2800" dirty="0" smtClean="0">
                <a:solidFill>
                  <a:srgbClr val="0000FF"/>
                </a:solidFill>
                <a:ea typeface="ＭＳ Ｐゴシック" pitchFamily="-84" charset="-128"/>
              </a:rPr>
              <a:t>Making a name for yourself</a:t>
            </a:r>
            <a:endParaRPr lang="en-US" altLang="en-US" sz="2800" dirty="0" smtClean="0">
              <a:solidFill>
                <a:srgbClr val="0000FF"/>
              </a:solidFill>
              <a:ea typeface="ＭＳ Ｐゴシック" pitchFamily="-84" charset="-128"/>
            </a:endParaRPr>
          </a:p>
        </p:txBody>
      </p:sp>
      <p:sp>
        <p:nvSpPr>
          <p:cNvPr id="2" name="Slide Number Placeholder 1"/>
          <p:cNvSpPr>
            <a:spLocks noGrp="1"/>
          </p:cNvSpPr>
          <p:nvPr>
            <p:ph type="sldNum" sz="quarter" idx="12"/>
          </p:nvPr>
        </p:nvSpPr>
        <p:spPr/>
        <p:txBody>
          <a:bodyPr/>
          <a:lstStyle/>
          <a:p>
            <a:pPr>
              <a:defRPr/>
            </a:pPr>
            <a:fld id="{5DA3F461-5E10-45ED-A288-A2698E85B293}" type="slidenum">
              <a:rPr lang="en-US" altLang="en-US" smtClean="0"/>
              <a:pPr>
                <a:defRPr/>
              </a:pPr>
              <a:t>6</a:t>
            </a:fld>
            <a:endParaRPr lang="en-US" altLang="en-US" dirty="0"/>
          </a:p>
        </p:txBody>
      </p:sp>
    </p:spTree>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xit" presetSubtype="0"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 presetClass="exit" presetSubtype="0" fill="hold"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 presetClass="exit" presetSubtype="0" fill="hold"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xit" presetSubtype="0" fill="hold"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1260856"/>
            <a:ext cx="7854696" cy="4993640"/>
          </a:xfrm>
        </p:spPr>
        <p:txBody>
          <a:bodyPr/>
          <a:lstStyle/>
          <a:p>
            <a:pPr marL="0" indent="0" algn="ctr" eaLnBrk="1" hangingPunct="1">
              <a:buNone/>
            </a:pPr>
            <a:r>
              <a:rPr lang="en-US" altLang="en-US" b="1" dirty="0" smtClean="0">
                <a:solidFill>
                  <a:srgbClr val="0000FF"/>
                </a:solidFill>
                <a:ea typeface="ＭＳ Ｐゴシック" pitchFamily="-84" charset="-128"/>
              </a:rPr>
              <a:t>What G.S.R. position is</a:t>
            </a:r>
            <a:endParaRPr lang="en-CA" altLang="en-US" b="1" dirty="0" smtClean="0">
              <a:solidFill>
                <a:srgbClr val="0000FF"/>
              </a:solidFill>
              <a:ea typeface="ＭＳ Ｐゴシック" pitchFamily="-84" charset="-128"/>
            </a:endParaRPr>
          </a:p>
          <a:p>
            <a:pPr marL="0" indent="0" eaLnBrk="1" hangingPunct="1">
              <a:buNone/>
            </a:pPr>
            <a:endParaRPr lang="en-CA" altLang="en-US" sz="1100" dirty="0" smtClean="0">
              <a:solidFill>
                <a:srgbClr val="0000FF"/>
              </a:solidFill>
              <a:ea typeface="ＭＳ Ｐゴシック" pitchFamily="-84" charset="-128"/>
            </a:endParaRPr>
          </a:p>
          <a:p>
            <a:pPr eaLnBrk="1" hangingPunct="1">
              <a:buFont typeface="Wingdings" panose="05000000000000000000" pitchFamily="2" charset="2"/>
              <a:buChar char="ü"/>
            </a:pPr>
            <a:r>
              <a:rPr lang="en-CA" altLang="en-US" sz="2800" dirty="0" smtClean="0">
                <a:solidFill>
                  <a:srgbClr val="0000FF"/>
                </a:solidFill>
                <a:ea typeface="ＭＳ Ｐゴシック" pitchFamily="-84" charset="-128"/>
              </a:rPr>
              <a:t>Linking their group with A.A. as a whole</a:t>
            </a:r>
          </a:p>
          <a:p>
            <a:pPr eaLnBrk="1" hangingPunct="1">
              <a:buFont typeface="Wingdings" panose="05000000000000000000" pitchFamily="2" charset="2"/>
              <a:buChar char="ü"/>
            </a:pPr>
            <a:r>
              <a:rPr lang="en-CA" altLang="en-US" sz="2800" dirty="0" smtClean="0">
                <a:solidFill>
                  <a:srgbClr val="0000FF"/>
                </a:solidFill>
                <a:ea typeface="ＭＳ Ｐゴシック" pitchFamily="-84" charset="-128"/>
              </a:rPr>
              <a:t>Carrying the A.A. message from:</a:t>
            </a:r>
          </a:p>
          <a:p>
            <a:pPr lvl="1" eaLnBrk="1" hangingPunct="1">
              <a:buFont typeface="Courier New" panose="02070309020205020404" pitchFamily="49" charset="0"/>
              <a:buChar char="o"/>
            </a:pPr>
            <a:r>
              <a:rPr lang="en-CA" altLang="en-US" sz="2000" dirty="0" smtClean="0">
                <a:solidFill>
                  <a:srgbClr val="0000FF"/>
                </a:solidFill>
                <a:ea typeface="ＭＳ Ｐゴシック" pitchFamily="-84" charset="-128"/>
              </a:rPr>
              <a:t>group to district</a:t>
            </a:r>
          </a:p>
          <a:p>
            <a:pPr lvl="1" eaLnBrk="1" hangingPunct="1">
              <a:buFont typeface="Courier New" panose="02070309020205020404" pitchFamily="49" charset="0"/>
              <a:buChar char="o"/>
            </a:pPr>
            <a:r>
              <a:rPr lang="en-CA" altLang="en-US" sz="2000" dirty="0" smtClean="0">
                <a:solidFill>
                  <a:srgbClr val="0000FF"/>
                </a:solidFill>
                <a:ea typeface="ＭＳ Ｐゴシック" pitchFamily="-84" charset="-128"/>
              </a:rPr>
              <a:t>district to group</a:t>
            </a:r>
          </a:p>
          <a:p>
            <a:pPr lvl="1" eaLnBrk="1" hangingPunct="1">
              <a:buFont typeface="Courier New" panose="02070309020205020404" pitchFamily="49" charset="0"/>
              <a:buChar char="o"/>
            </a:pPr>
            <a:r>
              <a:rPr lang="en-CA" altLang="en-US" sz="2000" dirty="0" smtClean="0">
                <a:solidFill>
                  <a:srgbClr val="0000FF"/>
                </a:solidFill>
                <a:ea typeface="ＭＳ Ｐゴシック" pitchFamily="-84" charset="-128"/>
              </a:rPr>
              <a:t>group to area (assembly)</a:t>
            </a:r>
          </a:p>
          <a:p>
            <a:pPr lvl="1" eaLnBrk="1" hangingPunct="1">
              <a:buFont typeface="Courier New" panose="02070309020205020404" pitchFamily="49" charset="0"/>
              <a:buChar char="o"/>
            </a:pPr>
            <a:r>
              <a:rPr lang="en-CA" altLang="en-US" sz="2000" dirty="0" smtClean="0">
                <a:solidFill>
                  <a:srgbClr val="0000FF"/>
                </a:solidFill>
                <a:ea typeface="ＭＳ Ｐゴシック" pitchFamily="-84" charset="-128"/>
              </a:rPr>
              <a:t>area (assembly) to group</a:t>
            </a:r>
          </a:p>
          <a:p>
            <a:pPr marL="342900" lvl="1" indent="-342900" eaLnBrk="1" hangingPunct="1">
              <a:buFont typeface="Wingdings" panose="05000000000000000000" pitchFamily="2" charset="2"/>
              <a:buChar char="ü"/>
            </a:pPr>
            <a:r>
              <a:rPr lang="en-CA" altLang="en-US" dirty="0" smtClean="0">
                <a:solidFill>
                  <a:srgbClr val="0000FF"/>
                </a:solidFill>
                <a:ea typeface="ＭＳ Ｐゴシック" pitchFamily="-84" charset="-128"/>
                <a:cs typeface="ＭＳ Ｐゴシック" charset="0"/>
              </a:rPr>
              <a:t>Being a participant, at district meetings, area assembly,  and special district or area events </a:t>
            </a:r>
          </a:p>
          <a:p>
            <a:pPr marL="342900" lvl="1" indent="-342900" eaLnBrk="1" hangingPunct="1">
              <a:buFont typeface="Wingdings" panose="05000000000000000000" pitchFamily="2" charset="2"/>
              <a:buChar char="ü"/>
            </a:pPr>
            <a:r>
              <a:rPr lang="en-CA" altLang="en-US" dirty="0" smtClean="0">
                <a:solidFill>
                  <a:srgbClr val="0000FF"/>
                </a:solidFill>
                <a:ea typeface="ＭＳ Ｐゴシック" pitchFamily="-84" charset="-128"/>
                <a:cs typeface="ＭＳ Ｐゴシック" charset="0"/>
              </a:rPr>
              <a:t>A position of responsibility where courtesy is required </a:t>
            </a:r>
          </a:p>
          <a:p>
            <a:pPr marL="0" lvl="1" indent="0" eaLnBrk="1" hangingPunct="1">
              <a:buNone/>
            </a:pPr>
            <a:endParaRPr lang="en-CA" altLang="en-US" dirty="0">
              <a:solidFill>
                <a:srgbClr val="0000FF"/>
              </a:solidFill>
              <a:ea typeface="ＭＳ Ｐゴシック" pitchFamily="-84" charset="-128"/>
              <a:cs typeface="ＭＳ Ｐゴシック" charset="0"/>
            </a:endParaRPr>
          </a:p>
          <a:p>
            <a:pPr lvl="1" eaLnBrk="1" hangingPunct="1">
              <a:buFont typeface="Courier New" panose="02070309020205020404" pitchFamily="49" charset="0"/>
              <a:buChar char="o"/>
            </a:pPr>
            <a:endParaRPr lang="en-CA" altLang="en-US" sz="2400" dirty="0" smtClean="0">
              <a:solidFill>
                <a:srgbClr val="0000FF"/>
              </a:solidFill>
              <a:ea typeface="ＭＳ Ｐゴシック" pitchFamily="-84" charset="-128"/>
            </a:endParaRPr>
          </a:p>
        </p:txBody>
      </p:sp>
      <p:sp>
        <p:nvSpPr>
          <p:cNvPr id="2" name="Slide Number Placeholder 1"/>
          <p:cNvSpPr>
            <a:spLocks noGrp="1"/>
          </p:cNvSpPr>
          <p:nvPr>
            <p:ph type="sldNum" sz="quarter" idx="12"/>
          </p:nvPr>
        </p:nvSpPr>
        <p:spPr/>
        <p:txBody>
          <a:bodyPr/>
          <a:lstStyle/>
          <a:p>
            <a:pPr>
              <a:defRPr/>
            </a:pPr>
            <a:fld id="{5DA3F461-5E10-45ED-A288-A2698E85B293}" type="slidenum">
              <a:rPr lang="en-US" altLang="en-US" smtClean="0"/>
              <a:pPr>
                <a:defRPr/>
              </a:pPr>
              <a:t>7</a:t>
            </a:fld>
            <a:endParaRPr lang="en-US" altLang="en-US" dirty="0"/>
          </a:p>
        </p:txBody>
      </p:sp>
    </p:spTree>
    <p:extLst>
      <p:ext uri="{BB962C8B-B14F-4D97-AF65-F5344CB8AC3E}">
        <p14:creationId xmlns:p14="http://schemas.microsoft.com/office/powerpoint/2010/main" val="3158813598"/>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1" presetClass="exit" presetSubtype="0" fill="hold" nodeType="clickEffect">
                                  <p:stCondLst>
                                    <p:cond delay="0"/>
                                  </p:stCondLst>
                                  <p:childTnLst>
                                    <p:set>
                                      <p:cBhvr>
                                        <p:cTn id="60"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nodeType="clickEffect">
                                  <p:stCondLst>
                                    <p:cond delay="0"/>
                                  </p:stCondLst>
                                  <p:childTnLst>
                                    <p:set>
                                      <p:cBhvr>
                                        <p:cTn id="64" dur="1" fill="hold">
                                          <p:stCondLst>
                                            <p:cond delay="0"/>
                                          </p:stCondLst>
                                        </p:cTn>
                                        <p:tgtEl>
                                          <p:spTgt spid="3">
                                            <p:txEl>
                                              <p:pRg st="2" end="2"/>
                                            </p:txEl>
                                          </p:spTgt>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 presetClass="exit" presetSubtype="0" fill="hold" nodeType="clickEffect">
                                  <p:stCondLst>
                                    <p:cond delay="0"/>
                                  </p:stCondLst>
                                  <p:childTnLst>
                                    <p:set>
                                      <p:cBhvr>
                                        <p:cTn id="68" dur="1" fill="hold">
                                          <p:stCondLst>
                                            <p:cond delay="0"/>
                                          </p:stCondLst>
                                        </p:cTn>
                                        <p:tgtEl>
                                          <p:spTgt spid="3">
                                            <p:txEl>
                                              <p:pRg st="3" end="3"/>
                                            </p:txEl>
                                          </p:spTgt>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xit" presetSubtype="0" fill="hold" nodeType="clickEffect">
                                  <p:stCondLst>
                                    <p:cond delay="0"/>
                                  </p:stCondLst>
                                  <p:childTnLst>
                                    <p:set>
                                      <p:cBhvr>
                                        <p:cTn id="72" dur="1" fill="hold">
                                          <p:stCondLst>
                                            <p:cond delay="0"/>
                                          </p:stCondLst>
                                        </p:cTn>
                                        <p:tgtEl>
                                          <p:spTgt spid="3">
                                            <p:txEl>
                                              <p:pRg st="4" end="4"/>
                                            </p:txEl>
                                          </p:spTgt>
                                        </p:tgtEl>
                                        <p:attrNameLst>
                                          <p:attrName>style.visibility</p:attrName>
                                        </p:attrNameLst>
                                      </p:cBhvr>
                                      <p:to>
                                        <p:strVal val="hidden"/>
                                      </p:to>
                                    </p:set>
                                  </p:childTnLst>
                                </p:cTn>
                              </p:par>
                            </p:childTnLst>
                          </p:cTn>
                        </p:par>
                      </p:childTnLst>
                    </p:cTn>
                  </p:par>
                  <p:par>
                    <p:cTn id="73" fill="hold">
                      <p:stCondLst>
                        <p:cond delay="indefinite"/>
                      </p:stCondLst>
                      <p:childTnLst>
                        <p:par>
                          <p:cTn id="74" fill="hold">
                            <p:stCondLst>
                              <p:cond delay="0"/>
                            </p:stCondLst>
                            <p:childTnLst>
                              <p:par>
                                <p:cTn id="75" presetID="1" presetClass="exit" presetSubtype="0" fill="hold" nodeType="clickEffect">
                                  <p:stCondLst>
                                    <p:cond delay="0"/>
                                  </p:stCondLst>
                                  <p:childTnLst>
                                    <p:set>
                                      <p:cBhvr>
                                        <p:cTn id="76" dur="1" fill="hold">
                                          <p:stCondLst>
                                            <p:cond delay="0"/>
                                          </p:stCondLst>
                                        </p:cTn>
                                        <p:tgtEl>
                                          <p:spTgt spid="3">
                                            <p:txEl>
                                              <p:pRg st="5" end="5"/>
                                            </p:txEl>
                                          </p:spTgt>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 presetClass="exit" presetSubtype="0" fill="hold" nodeType="clickEffect">
                                  <p:stCondLst>
                                    <p:cond delay="0"/>
                                  </p:stCondLst>
                                  <p:childTnLst>
                                    <p:set>
                                      <p:cBhvr>
                                        <p:cTn id="80" dur="1" fill="hold">
                                          <p:stCondLst>
                                            <p:cond delay="0"/>
                                          </p:stCondLst>
                                        </p:cTn>
                                        <p:tgtEl>
                                          <p:spTgt spid="3">
                                            <p:txEl>
                                              <p:pRg st="6" end="6"/>
                                            </p:txEl>
                                          </p:spTgt>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 presetClass="exit" presetSubtype="0" fill="hold" nodeType="clickEffect">
                                  <p:stCondLst>
                                    <p:cond delay="0"/>
                                  </p:stCondLst>
                                  <p:childTnLst>
                                    <p:set>
                                      <p:cBhvr>
                                        <p:cTn id="84" dur="1" fill="hold">
                                          <p:stCondLst>
                                            <p:cond delay="0"/>
                                          </p:stCondLst>
                                        </p:cTn>
                                        <p:tgtEl>
                                          <p:spTgt spid="3">
                                            <p:txEl>
                                              <p:pRg st="7" end="7"/>
                                            </p:txEl>
                                          </p:spTgt>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nodeType="clickEffect">
                                  <p:stCondLst>
                                    <p:cond delay="0"/>
                                  </p:stCondLst>
                                  <p:childTnLst>
                                    <p:set>
                                      <p:cBhvr>
                                        <p:cTn id="88" dur="1" fill="hold">
                                          <p:stCondLst>
                                            <p:cond delay="0"/>
                                          </p:stCondLst>
                                        </p:cTn>
                                        <p:tgtEl>
                                          <p:spTgt spid="3">
                                            <p:txEl>
                                              <p:pRg st="8" end="8"/>
                                            </p:txEl>
                                          </p:spTgt>
                                        </p:tgtEl>
                                        <p:attrNameLst>
                                          <p:attrName>style.visibility</p:attrName>
                                        </p:attrNameLst>
                                      </p:cBhvr>
                                      <p:to>
                                        <p:strVal val="hidden"/>
                                      </p:to>
                                    </p:set>
                                  </p:childTnLst>
                                </p:cTn>
                              </p:par>
                            </p:childTnLst>
                          </p:cTn>
                        </p:par>
                      </p:childTnLst>
                    </p:cTn>
                  </p:par>
                  <p:par>
                    <p:cTn id="89" fill="hold">
                      <p:stCondLst>
                        <p:cond delay="indefinite"/>
                      </p:stCondLst>
                      <p:childTnLst>
                        <p:par>
                          <p:cTn id="90" fill="hold">
                            <p:stCondLst>
                              <p:cond delay="0"/>
                            </p:stCondLst>
                            <p:childTnLst>
                              <p:par>
                                <p:cTn id="91" presetID="1" presetClass="exit" presetSubtype="0" fill="hold" nodeType="clickEffect">
                                  <p:stCondLst>
                                    <p:cond delay="0"/>
                                  </p:stCondLst>
                                  <p:childTnLst>
                                    <p:set>
                                      <p:cBhvr>
                                        <p:cTn id="92" dur="1" fill="hold">
                                          <p:stCondLst>
                                            <p:cond delay="0"/>
                                          </p:stCondLst>
                                        </p:cTn>
                                        <p:tgtEl>
                                          <p:spTgt spid="3">
                                            <p:txEl>
                                              <p:pRg st="9" end="9"/>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79640866"/>
              </p:ext>
            </p:extLst>
          </p:nvPr>
        </p:nvGraphicFramePr>
        <p:xfrm>
          <a:off x="237744" y="1986745"/>
          <a:ext cx="8339328" cy="4096912"/>
        </p:xfrm>
        <a:graphic>
          <a:graphicData uri="http://schemas.openxmlformats.org/drawingml/2006/table">
            <a:tbl>
              <a:tblPr/>
              <a:tblGrid>
                <a:gridCol w="4288536"/>
                <a:gridCol w="4050792"/>
              </a:tblGrid>
              <a:tr h="363263">
                <a:tc>
                  <a:txBody>
                    <a:bodyPr/>
                    <a:lstStyle/>
                    <a:p>
                      <a:r>
                        <a:rPr lang="en-CA" b="1" dirty="0" smtClean="0">
                          <a:solidFill>
                            <a:srgbClr val="0000FF"/>
                          </a:solidFill>
                        </a:rPr>
                        <a:t>  </a:t>
                      </a:r>
                      <a:r>
                        <a:rPr lang="en-CA" sz="1600" b="1" dirty="0" smtClean="0">
                          <a:solidFill>
                            <a:srgbClr val="0000FF"/>
                          </a:solidFill>
                        </a:rPr>
                        <a:t>Book</a:t>
                      </a:r>
                      <a:endParaRPr lang="en-CA" sz="1600" b="1" dirty="0">
                        <a:solidFill>
                          <a:srgbClr val="0000FF"/>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b="1" dirty="0" smtClean="0">
                          <a:solidFill>
                            <a:srgbClr val="0000FF"/>
                          </a:solidFill>
                        </a:rPr>
                        <a:t>Service Material</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0">
                <a:tc>
                  <a:txBody>
                    <a:bodyPr/>
                    <a:lstStyle/>
                    <a:p>
                      <a:r>
                        <a:rPr lang="en-US" altLang="en-US"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AA Service Manual</a:t>
                      </a:r>
                      <a:r>
                        <a:rPr lang="en-CA" altLang="en-US" sz="1600" u="none" kern="1200" dirty="0" smtClean="0">
                          <a:solidFill>
                            <a:srgbClr val="0000FF"/>
                          </a:solidFill>
                          <a:effectLst/>
                          <a:latin typeface="+mn-lt"/>
                          <a:ea typeface="Bookman Old Style" panose="02050604050505020204" pitchFamily="18" charset="0"/>
                          <a:cs typeface="Bookman Old Style" panose="02050604050505020204" pitchFamily="18" charset="0"/>
                        </a:rPr>
                        <a:t>/12 Concepts for World Service </a:t>
                      </a:r>
                      <a:endParaRPr lang="en-CA" sz="1600" dirty="0"/>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Memo to you the new G.S.R.*</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0">
                <a:tc>
                  <a:txBody>
                    <a:bodyPr/>
                    <a:lstStyle/>
                    <a:p>
                      <a:endParaRPr lang="en-CA"/>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Concepts Checklist</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0">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US" altLang="en-US" sz="1600" u="none" kern="1200" smtClean="0">
                          <a:solidFill>
                            <a:srgbClr val="0000FF"/>
                          </a:solidFill>
                          <a:effectLst/>
                          <a:latin typeface="+mn-lt"/>
                          <a:ea typeface="Bookman Old Style" panose="02050604050505020204" pitchFamily="18" charset="0"/>
                          <a:cs typeface="Bookman Old Style" panose="02050604050505020204" pitchFamily="18" charset="0"/>
                        </a:rPr>
                        <a:t>  </a:t>
                      </a:r>
                      <a:r>
                        <a:rPr lang="en-CA" sz="1600" b="1" smtClean="0">
                          <a:solidFill>
                            <a:srgbClr val="0000FF"/>
                          </a:solidFill>
                        </a:rPr>
                        <a:t>Pamphlets</a:t>
                      </a:r>
                      <a:endParaRPr lang="en-US" altLang="en-US" sz="1600" u="none" kern="1200" dirty="0" smtClean="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Traditions Checklist</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0">
                <a:tc>
                  <a:txBody>
                    <a:bodyPr/>
                    <a:lstStyle/>
                    <a:p>
                      <a:pPr marL="0" marR="0" lvl="0" indent="0" algn="l" defTabSz="457200" rtl="0" eaLnBrk="1" fontAlgn="auto" latinLnBrk="0" hangingPunct="1">
                        <a:lnSpc>
                          <a:spcPct val="107000"/>
                        </a:lnSpc>
                        <a:spcBef>
                          <a:spcPts val="0"/>
                        </a:spcBef>
                        <a:spcAft>
                          <a:spcPts val="0"/>
                        </a:spcAft>
                        <a:buClrTx/>
                        <a:buSzTx/>
                        <a:buFontTx/>
                        <a:buNone/>
                        <a:tabLst>
                          <a:tab pos="457200" algn="l"/>
                          <a:tab pos="914400" algn="ctr"/>
                          <a:tab pos="1371600" algn="ctr"/>
                          <a:tab pos="1829435" algn="ctr"/>
                          <a:tab pos="2286635" algn="ctr"/>
                          <a:tab pos="2743835" algn="ctr"/>
                          <a:tab pos="3201035" algn="ctr"/>
                          <a:tab pos="3658235" algn="ctr"/>
                          <a:tab pos="4115435" algn="ctr"/>
                          <a:tab pos="4572635" algn="ctr"/>
                          <a:tab pos="5887720" algn="r"/>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a:t>
                      </a:r>
                      <a:r>
                        <a:rPr lang="en-CA" sz="1600" u="none" kern="1200" smtClean="0">
                          <a:solidFill>
                            <a:srgbClr val="0000FF"/>
                          </a:solidFill>
                          <a:effectLst/>
                          <a:latin typeface="+mn-lt"/>
                          <a:ea typeface="Bookman Old Style" panose="02050604050505020204" pitchFamily="18" charset="0"/>
                          <a:cs typeface="Bookman Old Style" panose="02050604050505020204" pitchFamily="18" charset="0"/>
                        </a:rPr>
                        <a:t>Twelve Concepts &amp; Twelve Traditions Illustrated </a:t>
                      </a:r>
                      <a:r>
                        <a:rPr lang="en-US" sz="1600" b="0" kern="0" dirty="0">
                          <a:solidFill>
                            <a:srgbClr val="0000FF"/>
                          </a:solidFill>
                          <a:effectLst/>
                          <a:latin typeface="+mn-lt"/>
                          <a:ea typeface="Bookman Old Style" panose="02050604050505020204" pitchFamily="18" charset="0"/>
                          <a:cs typeface="Times New Roman" panose="02020603050405020304" pitchFamily="18" charset="0"/>
                        </a:rPr>
                        <a:t>	 </a:t>
                      </a:r>
                      <a:endParaRPr lang="en-CA" sz="1600" b="1" kern="0" dirty="0">
                        <a:solidFill>
                          <a:srgbClr val="000000"/>
                        </a:solidFill>
                        <a:effectLst/>
                        <a:latin typeface="+mn-lt"/>
                        <a:ea typeface="Bookman Old Style" panose="02050604050505020204" pitchFamily="18" charset="0"/>
                        <a:cs typeface="Times New Roman" panose="02020603050405020304" pitchFamily="18" charset="0"/>
                      </a:endParaRP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A.A. Group Change Form</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0">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The A.A. Group</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You’re A.A. General Service</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0">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Inside A.A.</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Self-Support Where Money &amp; Spirituality Mix</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0">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G.S.R.:  General Service Rep</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Self-Support Card</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T="45709" marB="45709"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noFill/>
                  </a:tcPr>
                </a:tc>
              </a:tr>
              <a:tr h="144588">
                <a:tc>
                  <a:txBody>
                    <a:bodyPr/>
                    <a:lstStyle/>
                    <a:p>
                      <a:pPr marL="0" marR="0" lvl="0" indent="0" algn="l" defTabSz="457200" rtl="0" eaLnBrk="1" fontAlgn="auto" latinLnBrk="0" hangingPunct="1">
                        <a:lnSpc>
                          <a:spcPct val="107000"/>
                        </a:lnSpc>
                        <a:spcBef>
                          <a:spcPts val="0"/>
                        </a:spcBef>
                        <a:spcAft>
                          <a:spcPts val="0"/>
                        </a:spcAft>
                        <a:buClrTx/>
                        <a:buSzTx/>
                        <a:buFontTx/>
                        <a:buNone/>
                        <a:tabLst>
                          <a:tab pos="457200" algn="l"/>
                          <a:tab pos="914400" algn="ctr"/>
                          <a:tab pos="1371600" algn="ctr"/>
                          <a:tab pos="1829435" algn="ctr"/>
                          <a:tab pos="2286635" algn="ctr"/>
                          <a:tab pos="2743835" algn="ctr"/>
                          <a:tab pos="3201035" algn="ctr"/>
                          <a:tab pos="3658235" algn="ctr"/>
                          <a:tab pos="4115435" algn="ctr"/>
                          <a:tab pos="4572635" algn="ctr"/>
                          <a:tab pos="5887720" algn="r"/>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Circles of Love &amp; Service</a:t>
                      </a:r>
                      <a:endParaRPr lang="en-CA" sz="1600" b="1" kern="0" dirty="0">
                        <a:solidFill>
                          <a:srgbClr val="000000"/>
                        </a:solidFill>
                        <a:effectLst/>
                        <a:latin typeface="+mn-lt"/>
                        <a:ea typeface="Bookman Old Style" panose="02050604050505020204" pitchFamily="18" charset="0"/>
                        <a:cs typeface="Times New Roman" panose="02020603050405020304" pitchFamily="18" charset="0"/>
                      </a:endParaRP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a:solidFill>
                            <a:srgbClr val="0000FF"/>
                          </a:solidFill>
                          <a:effectLst/>
                          <a:latin typeface="+mn-lt"/>
                          <a:ea typeface="Bookman Old Style" panose="02050604050505020204" pitchFamily="18" charset="0"/>
                          <a:cs typeface="Bookman Old Style" panose="02050604050505020204" pitchFamily="18" charset="0"/>
                        </a:rPr>
                        <a:t> </a:t>
                      </a: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Corrections Correspondence</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144588">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The A.A. Grapevine and La Vi</a:t>
                      </a:r>
                      <a:r>
                        <a:rPr lang="en-US" sz="1600" u="none" kern="1200" smtClean="0">
                          <a:solidFill>
                            <a:srgbClr val="0000FF"/>
                          </a:solidFill>
                          <a:effectLst/>
                          <a:latin typeface="+mn-lt"/>
                          <a:ea typeface="Bookman Old Style" panose="02050604050505020204" pitchFamily="18" charset="0"/>
                          <a:cs typeface="Bookman Old Style" panose="02050604050505020204" pitchFamily="18" charset="0"/>
                          <a:hlinkClick r:id="rId2"/>
                        </a:rPr>
                        <a:t>ñ</a:t>
                      </a:r>
                      <a:r>
                        <a:rPr lang="en-CA" sz="1600" u="none" kern="1200" smtClean="0">
                          <a:solidFill>
                            <a:srgbClr val="0000FF"/>
                          </a:solidFill>
                          <a:effectLst/>
                          <a:latin typeface="+mn-lt"/>
                          <a:ea typeface="Bookman Old Style" panose="02050604050505020204" pitchFamily="18" charset="0"/>
                          <a:cs typeface="Bookman Old Style" panose="02050604050505020204" pitchFamily="18" charset="0"/>
                        </a:rPr>
                        <a:t>a</a:t>
                      </a:r>
                      <a:r>
                        <a:rPr lang="en-US" sz="1600" u="none" kern="1200" dirty="0">
                          <a:solidFill>
                            <a:srgbClr val="0000FF"/>
                          </a:solidFill>
                          <a:effectLst/>
                          <a:latin typeface="+mn-lt"/>
                          <a:ea typeface="Bookman Old Style" panose="02050604050505020204" pitchFamily="18" charset="0"/>
                          <a:cs typeface="Bookman Old Style" panose="02050604050505020204" pitchFamily="18" charset="0"/>
                        </a:rPr>
                        <a:t>	 </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9525" marR="9525" marT="9525"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pPr>
                      <a:r>
                        <a:rPr lang="en-CA" sz="1600" u="none" kern="1200" dirty="0">
                          <a:solidFill>
                            <a:srgbClr val="0000FF"/>
                          </a:solidFill>
                          <a:effectLst/>
                          <a:latin typeface="+mn-lt"/>
                          <a:ea typeface="Bookman Old Style" panose="02050604050505020204" pitchFamily="18" charset="0"/>
                          <a:cs typeface="Bookman Old Style" panose="02050604050505020204" pitchFamily="18" charset="0"/>
                        </a:rPr>
                        <a:t> </a:t>
                      </a: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The A.A. Group Treasurer</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44588">
                <a:tc>
                  <a:txBody>
                    <a:bodyPr/>
                    <a:lstStyle/>
                    <a:p>
                      <a:endParaRPr lang="en-CA" dirty="0"/>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Group Contribution Envelope*</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144588">
                <a:tc>
                  <a:txBody>
                    <a:bodyPr/>
                    <a:lstStyle/>
                    <a:p>
                      <a:r>
                        <a:rPr lang="en-CA" sz="1800" b="1" dirty="0" smtClean="0">
                          <a:solidFill>
                            <a:srgbClr val="0000FF"/>
                          </a:solidFill>
                        </a:rPr>
                        <a:t>  </a:t>
                      </a:r>
                      <a:r>
                        <a:rPr lang="en-CA" sz="1600" b="1" dirty="0" smtClean="0">
                          <a:solidFill>
                            <a:srgbClr val="0000FF"/>
                          </a:solidFill>
                        </a:rPr>
                        <a:t>Catalogue/Order Forms</a:t>
                      </a:r>
                      <a:endParaRPr lang="en-CA" sz="1600" dirty="0"/>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Birthday Contribution Envelope*</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r h="144588">
                <a:tc>
                  <a:txBody>
                    <a:bodyPr/>
                    <a:lstStyle/>
                    <a:p>
                      <a:r>
                        <a:rPr lang="en-CA" dirty="0" smtClean="0"/>
                        <a:t>  </a:t>
                      </a: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Literature Catalogue</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A.A. Grapevine Today (one page flyer) *</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lumMod val="20000"/>
                        <a:lumOff val="80000"/>
                      </a:schemeClr>
                    </a:solidFill>
                  </a:tcPr>
                </a:tc>
              </a:tr>
              <a:tr h="144588">
                <a:tc>
                  <a:txBody>
                    <a:bodyPr/>
                    <a:lstStyle/>
                    <a:p>
                      <a:r>
                        <a:rPr lang="en-CA" dirty="0" smtClean="0"/>
                        <a:t>   </a:t>
                      </a:r>
                      <a:r>
                        <a:rPr lang="en-CA" sz="1100" i="1" dirty="0" smtClean="0">
                          <a:solidFill>
                            <a:srgbClr val="0000FF"/>
                          </a:solidFill>
                        </a:rPr>
                        <a:t>* Not available on Web  site contact Group Service Desk</a:t>
                      </a:r>
                      <a:endParaRPr lang="en-CA" sz="1100" i="1" dirty="0">
                        <a:solidFill>
                          <a:srgbClr val="0000FF"/>
                        </a:solidFill>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457200" rtl="0" eaLnBrk="1" fontAlgn="base" latinLnBrk="0" hangingPunct="1">
                        <a:lnSpc>
                          <a:spcPct val="100000"/>
                        </a:lnSpc>
                        <a:spcBef>
                          <a:spcPts val="0"/>
                        </a:spcBef>
                        <a:spcAft>
                          <a:spcPts val="0"/>
                        </a:spcAft>
                        <a:buClrTx/>
                        <a:buSzTx/>
                        <a:buFontTx/>
                        <a:buNone/>
                        <a:tabLst/>
                        <a:defRPr/>
                      </a:pPr>
                      <a:r>
                        <a:rPr lang="en-CA" sz="1600" u="none" kern="1200" dirty="0" smtClean="0">
                          <a:solidFill>
                            <a:srgbClr val="0000FF"/>
                          </a:solidFill>
                          <a:effectLst/>
                          <a:latin typeface="+mn-lt"/>
                          <a:ea typeface="Bookman Old Style" panose="02050604050505020204" pitchFamily="18" charset="0"/>
                          <a:cs typeface="Bookman Old Style" panose="02050604050505020204" pitchFamily="18" charset="0"/>
                        </a:rPr>
                        <a:t> AAGrapevine.org  (post card) *</a:t>
                      </a:r>
                      <a:endParaRPr lang="en-CA" sz="1600" u="none" kern="1200" dirty="0">
                        <a:solidFill>
                          <a:srgbClr val="0000FF"/>
                        </a:solidFill>
                        <a:effectLst/>
                        <a:latin typeface="+mn-lt"/>
                        <a:ea typeface="Bookman Old Style" panose="02050604050505020204" pitchFamily="18" charset="0"/>
                        <a:cs typeface="Bookman Old Style" panose="02050604050505020204" pitchFamily="18" charset="0"/>
                      </a:endParaRPr>
                    </a:p>
                  </a:txBody>
                  <a:tcPr marL="0" marR="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bg1"/>
                    </a:solidFill>
                  </a:tcPr>
                </a:tc>
              </a:tr>
            </a:tbl>
          </a:graphicData>
        </a:graphic>
      </p:graphicFrame>
      <p:sp>
        <p:nvSpPr>
          <p:cNvPr id="2" name="TextBox 1"/>
          <p:cNvSpPr txBox="1"/>
          <p:nvPr/>
        </p:nvSpPr>
        <p:spPr>
          <a:xfrm>
            <a:off x="1353312" y="841248"/>
            <a:ext cx="6371146" cy="1077218"/>
          </a:xfrm>
          <a:prstGeom prst="rect">
            <a:avLst/>
          </a:prstGeom>
          <a:noFill/>
        </p:spPr>
        <p:txBody>
          <a:bodyPr wrap="square" rtlCol="0">
            <a:spAutoFit/>
          </a:bodyPr>
          <a:lstStyle/>
          <a:p>
            <a:pPr algn="ctr"/>
            <a:r>
              <a:rPr lang="en-CA" sz="3200" b="1" dirty="0">
                <a:solidFill>
                  <a:srgbClr val="0000FF"/>
                </a:solidFill>
              </a:rPr>
              <a:t>CONTENTS OF GENERAL SERVICE </a:t>
            </a:r>
            <a:endParaRPr lang="en-CA" sz="3200" dirty="0">
              <a:solidFill>
                <a:srgbClr val="0000FF"/>
              </a:solidFill>
            </a:endParaRPr>
          </a:p>
          <a:p>
            <a:pPr algn="ctr"/>
            <a:r>
              <a:rPr lang="en-CA" sz="3200" b="1" dirty="0">
                <a:solidFill>
                  <a:srgbClr val="0000FF"/>
                </a:solidFill>
              </a:rPr>
              <a:t>REPRESENTATIVE (G.S.R.) KIT </a:t>
            </a:r>
            <a:endParaRPr lang="en-CA" sz="3200" dirty="0">
              <a:solidFill>
                <a:srgbClr val="0000FF"/>
              </a:solidFill>
            </a:endParaRPr>
          </a:p>
        </p:txBody>
      </p:sp>
      <p:sp>
        <p:nvSpPr>
          <p:cNvPr id="3" name="Slide Number Placeholder 2"/>
          <p:cNvSpPr>
            <a:spLocks noGrp="1"/>
          </p:cNvSpPr>
          <p:nvPr>
            <p:ph type="sldNum" sz="quarter" idx="12"/>
          </p:nvPr>
        </p:nvSpPr>
        <p:spPr/>
        <p:txBody>
          <a:bodyPr/>
          <a:lstStyle/>
          <a:p>
            <a:pPr>
              <a:defRPr/>
            </a:pPr>
            <a:fld id="{5DA3F461-5E10-45ED-A288-A2698E85B293}" type="slidenum">
              <a:rPr lang="en-US" altLang="en-US" smtClean="0"/>
              <a:pPr>
                <a:defRPr/>
              </a:pPr>
              <a:t>8</a:t>
            </a:fld>
            <a:endParaRPr lang="en-US"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4952" y="1335024"/>
            <a:ext cx="3423822" cy="830997"/>
          </a:xfrm>
          <a:prstGeom prst="rect">
            <a:avLst/>
          </a:prstGeom>
          <a:noFill/>
        </p:spPr>
        <p:txBody>
          <a:bodyPr wrap="none" rtlCol="0">
            <a:spAutoFit/>
          </a:bodyPr>
          <a:lstStyle/>
          <a:p>
            <a:r>
              <a:rPr lang="en-CA" sz="4800" dirty="0" smtClean="0">
                <a:solidFill>
                  <a:srgbClr val="0000FF"/>
                </a:solidFill>
              </a:rPr>
              <a:t>District Table</a:t>
            </a:r>
            <a:endParaRPr lang="en-CA" sz="4800" dirty="0">
              <a:solidFill>
                <a:srgbClr val="0000FF"/>
              </a:solidFill>
            </a:endParaRPr>
          </a:p>
        </p:txBody>
      </p:sp>
      <p:sp>
        <p:nvSpPr>
          <p:cNvPr id="6" name="TextBox 5"/>
          <p:cNvSpPr txBox="1"/>
          <p:nvPr/>
        </p:nvSpPr>
        <p:spPr>
          <a:xfrm>
            <a:off x="740664" y="2350008"/>
            <a:ext cx="7223760" cy="3970318"/>
          </a:xfrm>
          <a:prstGeom prst="rect">
            <a:avLst/>
          </a:prstGeom>
          <a:noFill/>
        </p:spPr>
        <p:txBody>
          <a:bodyPr wrap="square" rtlCol="0">
            <a:spAutoFit/>
          </a:bodyPr>
          <a:lstStyle/>
          <a:p>
            <a:pPr marL="457200" indent="-457200">
              <a:buFont typeface="Wingdings" panose="05000000000000000000" pitchFamily="2" charset="2"/>
              <a:buChar char="Ø"/>
            </a:pPr>
            <a:r>
              <a:rPr lang="en-CA" sz="2800" dirty="0" smtClean="0">
                <a:solidFill>
                  <a:srgbClr val="0000FF"/>
                </a:solidFill>
              </a:rPr>
              <a:t>District made up of a number of groups, usually in a geographic area</a:t>
            </a:r>
          </a:p>
          <a:p>
            <a:pPr marL="457200" indent="-457200">
              <a:buFont typeface="Wingdings" panose="05000000000000000000" pitchFamily="2" charset="2"/>
              <a:buChar char="Ø"/>
            </a:pPr>
            <a:endParaRPr lang="en-CA" sz="2800" dirty="0" smtClean="0">
              <a:solidFill>
                <a:srgbClr val="0000FF"/>
              </a:solidFill>
            </a:endParaRPr>
          </a:p>
          <a:p>
            <a:pPr marL="457200" indent="-457200">
              <a:buFont typeface="Wingdings" panose="05000000000000000000" pitchFamily="2" charset="2"/>
              <a:buChar char="Ø"/>
            </a:pPr>
            <a:r>
              <a:rPr lang="en-CA" sz="2800" dirty="0" smtClean="0">
                <a:solidFill>
                  <a:srgbClr val="0000FF"/>
                </a:solidFill>
              </a:rPr>
              <a:t>Each group sends a G.S.R. </a:t>
            </a:r>
          </a:p>
          <a:p>
            <a:pPr marL="457200" indent="-457200">
              <a:buFont typeface="Wingdings" panose="05000000000000000000" pitchFamily="2" charset="2"/>
              <a:buChar char="Ø"/>
            </a:pPr>
            <a:endParaRPr lang="en-CA" sz="2800" dirty="0" smtClean="0">
              <a:solidFill>
                <a:srgbClr val="0000FF"/>
              </a:solidFill>
            </a:endParaRPr>
          </a:p>
          <a:p>
            <a:pPr marL="457200" indent="-457200">
              <a:buFont typeface="Wingdings" panose="05000000000000000000" pitchFamily="2" charset="2"/>
              <a:buChar char="Ø"/>
            </a:pPr>
            <a:r>
              <a:rPr lang="en-CA" sz="2800" dirty="0" smtClean="0">
                <a:solidFill>
                  <a:srgbClr val="0000FF"/>
                </a:solidFill>
              </a:rPr>
              <a:t>Meets monthly to talk about A.A. business</a:t>
            </a:r>
          </a:p>
          <a:p>
            <a:endParaRPr lang="en-CA" sz="2800" dirty="0" smtClean="0">
              <a:solidFill>
                <a:srgbClr val="0000FF"/>
              </a:solidFill>
            </a:endParaRPr>
          </a:p>
          <a:p>
            <a:pPr marL="457200" indent="-457200">
              <a:buFont typeface="Wingdings" panose="05000000000000000000" pitchFamily="2" charset="2"/>
              <a:buChar char="Ø"/>
            </a:pPr>
            <a:r>
              <a:rPr lang="en-CA" sz="2800" dirty="0" smtClean="0">
                <a:solidFill>
                  <a:srgbClr val="0000FF"/>
                </a:solidFill>
              </a:rPr>
              <a:t>Other positions at District – DCM, chairs for committees (PI, CPC, TF, </a:t>
            </a:r>
            <a:r>
              <a:rPr lang="en-CA" sz="2800" dirty="0" err="1" smtClean="0">
                <a:solidFill>
                  <a:srgbClr val="0000FF"/>
                </a:solidFill>
              </a:rPr>
              <a:t>etc</a:t>
            </a:r>
            <a:r>
              <a:rPr lang="en-CA" sz="2800" dirty="0" smtClean="0">
                <a:solidFill>
                  <a:srgbClr val="0000FF"/>
                </a:solidFill>
              </a:rPr>
              <a:t>…)</a:t>
            </a:r>
            <a:endParaRPr lang="en-CA" sz="2800" dirty="0"/>
          </a:p>
        </p:txBody>
      </p:sp>
      <p:sp>
        <p:nvSpPr>
          <p:cNvPr id="2" name="Rectangle 1"/>
          <p:cNvSpPr/>
          <p:nvPr/>
        </p:nvSpPr>
        <p:spPr>
          <a:xfrm>
            <a:off x="8197629" y="6320326"/>
            <a:ext cx="301686" cy="369332"/>
          </a:xfrm>
          <a:prstGeom prst="rect">
            <a:avLst/>
          </a:prstGeom>
        </p:spPr>
        <p:txBody>
          <a:bodyPr wrap="none">
            <a:spAutoFit/>
          </a:bodyPr>
          <a:lstStyle/>
          <a:p>
            <a:pPr>
              <a:defRPr/>
            </a:pPr>
            <a:r>
              <a:rPr lang="en-US" altLang="en-US" dirty="0" smtClean="0">
                <a:solidFill>
                  <a:srgbClr val="0000FF"/>
                </a:solidFill>
              </a:rPr>
              <a:t>9</a:t>
            </a:r>
            <a:endParaRPr lang="en-US" altLang="en-US" dirty="0">
              <a:solidFill>
                <a:srgbClr val="0000FF"/>
              </a:solidFill>
            </a:endParaRPr>
          </a:p>
        </p:txBody>
      </p:sp>
    </p:spTree>
    <p:extLst>
      <p:ext uri="{BB962C8B-B14F-4D97-AF65-F5344CB8AC3E}">
        <p14:creationId xmlns:p14="http://schemas.microsoft.com/office/powerpoint/2010/main" val="205556512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19914</TotalTime>
  <Words>547</Words>
  <Application>Microsoft Office PowerPoint</Application>
  <PresentationFormat>On-screen Show (4:3)</PresentationFormat>
  <Paragraphs>129</Paragraphs>
  <Slides>11</Slides>
  <Notes>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ＭＳ Ｐゴシック</vt:lpstr>
      <vt:lpstr>Arial</vt:lpstr>
      <vt:lpstr>Bookman Old Style</vt:lpstr>
      <vt:lpstr>Calibri</vt:lpstr>
      <vt:lpstr>Courier New</vt:lpstr>
      <vt:lpstr>Times New Roman</vt:lpstr>
      <vt:lpstr>Wingdings</vt:lpstr>
      <vt:lpstr>Office Theme</vt:lpstr>
      <vt:lpstr>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Varuna</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Alcoholics Anonymous</dc:title>
  <dc:subject/>
  <dc:creator>Naveen</dc:creator>
  <cp:keywords/>
  <dc:description/>
  <cp:lastModifiedBy>Jim Ritchie</cp:lastModifiedBy>
  <cp:revision>134</cp:revision>
  <cp:lastPrinted>2012-09-29T11:47:35Z</cp:lastPrinted>
  <dcterms:created xsi:type="dcterms:W3CDTF">2011-03-28T18:12:22Z</dcterms:created>
  <dcterms:modified xsi:type="dcterms:W3CDTF">2016-04-03T13:46:59Z</dcterms:modified>
  <cp:category/>
</cp:coreProperties>
</file>